
<file path=[Content_Types].xml><?xml version="1.0" encoding="utf-8"?>
<Types xmlns="http://schemas.openxmlformats.org/package/2006/content-types">
  <Default Extension="jpeg" ContentType="image/jpeg"/>
  <Default Extension="emf" ContentType="image/x-emf"/>
  <Default Extension="gif" ContentType="image/gif"/>
  <Default Extension="png" ContentType="image/png"/>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4"/>
  </p:notesMasterIdLst>
  <p:handoutMasterIdLst>
    <p:handoutMasterId r:id="rId47"/>
  </p:handoutMasterIdLst>
  <p:sldIdLst>
    <p:sldId id="427" r:id="rId3"/>
    <p:sldId id="1371" r:id="rId5"/>
    <p:sldId id="1372" r:id="rId6"/>
    <p:sldId id="1373" r:id="rId7"/>
    <p:sldId id="1374" r:id="rId8"/>
    <p:sldId id="1375" r:id="rId9"/>
    <p:sldId id="448" r:id="rId10"/>
    <p:sldId id="1029" r:id="rId11"/>
    <p:sldId id="1125" r:id="rId12"/>
    <p:sldId id="833" r:id="rId13"/>
    <p:sldId id="1300" r:id="rId14"/>
    <p:sldId id="834" r:id="rId15"/>
    <p:sldId id="836" r:id="rId16"/>
    <p:sldId id="845" r:id="rId17"/>
    <p:sldId id="975" r:id="rId18"/>
    <p:sldId id="1298" r:id="rId19"/>
    <p:sldId id="1299" r:id="rId20"/>
    <p:sldId id="1210" r:id="rId21"/>
    <p:sldId id="846" r:id="rId22"/>
    <p:sldId id="847" r:id="rId23"/>
    <p:sldId id="673" r:id="rId24"/>
    <p:sldId id="848" r:id="rId25"/>
    <p:sldId id="951" r:id="rId26"/>
    <p:sldId id="1198" r:id="rId27"/>
    <p:sldId id="958" r:id="rId28"/>
    <p:sldId id="1199" r:id="rId29"/>
    <p:sldId id="1200" r:id="rId30"/>
    <p:sldId id="1201" r:id="rId31"/>
    <p:sldId id="1202" r:id="rId32"/>
    <p:sldId id="1203" r:id="rId33"/>
    <p:sldId id="1204" r:id="rId34"/>
    <p:sldId id="1128" r:id="rId35"/>
    <p:sldId id="664" r:id="rId36"/>
    <p:sldId id="665" r:id="rId37"/>
    <p:sldId id="1261" r:id="rId38"/>
    <p:sldId id="1086" r:id="rId39"/>
    <p:sldId id="1088" r:id="rId40"/>
    <p:sldId id="1089" r:id="rId41"/>
    <p:sldId id="1090" r:id="rId42"/>
    <p:sldId id="1105" r:id="rId43"/>
    <p:sldId id="1104" r:id="rId44"/>
    <p:sldId id="1091" r:id="rId45"/>
    <p:sldId id="980" r:id="rId4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1pPr>
    <a:lvl2pPr marL="457200"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2pPr>
    <a:lvl3pPr marL="914400"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3pPr>
    <a:lvl4pPr marL="1371600"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4pPr>
    <a:lvl5pPr marL="1828800" algn="l" rtl="0" eaLnBrk="0" fontAlgn="base" hangingPunct="0">
      <a:spcBef>
        <a:spcPct val="0"/>
      </a:spcBef>
      <a:spcAft>
        <a:spcPct val="0"/>
      </a:spcAft>
      <a:defRPr sz="2400" kern="1200">
        <a:solidFill>
          <a:schemeClr val="tx1"/>
        </a:solidFill>
        <a:latin typeface="Arimo" panose="020B0604020202020204" pitchFamily="34" charset="0"/>
        <a:ea typeface="MS PGothic" pitchFamily="124" charset="-128"/>
        <a:cs typeface="MS PGothic" pitchFamily="124" charset="-128"/>
      </a:defRPr>
    </a:lvl5pPr>
    <a:lvl6pPr marL="2286000" algn="l" defTabSz="457200" rtl="0" eaLnBrk="1" latinLnBrk="0" hangingPunct="1">
      <a:defRPr sz="2400" kern="1200">
        <a:solidFill>
          <a:schemeClr val="tx1"/>
        </a:solidFill>
        <a:latin typeface="Arimo" panose="020B0604020202020204" pitchFamily="34" charset="0"/>
        <a:ea typeface="MS PGothic" pitchFamily="124" charset="-128"/>
        <a:cs typeface="MS PGothic" pitchFamily="124" charset="-128"/>
      </a:defRPr>
    </a:lvl6pPr>
    <a:lvl7pPr marL="2743200" algn="l" defTabSz="457200" rtl="0" eaLnBrk="1" latinLnBrk="0" hangingPunct="1">
      <a:defRPr sz="2400" kern="1200">
        <a:solidFill>
          <a:schemeClr val="tx1"/>
        </a:solidFill>
        <a:latin typeface="Arimo" panose="020B0604020202020204" pitchFamily="34" charset="0"/>
        <a:ea typeface="MS PGothic" pitchFamily="124" charset="-128"/>
        <a:cs typeface="MS PGothic" pitchFamily="124" charset="-128"/>
      </a:defRPr>
    </a:lvl7pPr>
    <a:lvl8pPr marL="3200400" algn="l" defTabSz="457200" rtl="0" eaLnBrk="1" latinLnBrk="0" hangingPunct="1">
      <a:defRPr sz="2400" kern="1200">
        <a:solidFill>
          <a:schemeClr val="tx1"/>
        </a:solidFill>
        <a:latin typeface="Arimo" panose="020B0604020202020204" pitchFamily="34" charset="0"/>
        <a:ea typeface="MS PGothic" pitchFamily="124" charset="-128"/>
        <a:cs typeface="MS PGothic" pitchFamily="124" charset="-128"/>
      </a:defRPr>
    </a:lvl8pPr>
    <a:lvl9pPr marL="3657600" algn="l" defTabSz="457200" rtl="0" eaLnBrk="1" latinLnBrk="0" hangingPunct="1">
      <a:defRPr sz="2400" kern="1200">
        <a:solidFill>
          <a:schemeClr val="tx1"/>
        </a:solidFill>
        <a:latin typeface="Arimo" panose="020B0604020202020204" pitchFamily="34" charset="0"/>
        <a:ea typeface="MS PGothic" pitchFamily="124" charset="-128"/>
        <a:cs typeface="MS PGothic" pitchFamily="124" charset="-128"/>
      </a:defRPr>
    </a:lvl9pPr>
  </p:defaultTextStyle>
  <p:extLst>
    <p:ext uri="{521415D9-36F7-43E2-AB2F-B90AF26B5E84}">
      <p14:sectionLst xmlns:p14="http://schemas.microsoft.com/office/powerpoint/2010/main">
        <p14:section name="Default Section" id="{6FAD6724-9147-F842-827E-C162DE29E62F}">
          <p14:sldIdLst>
            <p14:sldId id="1372"/>
            <p14:sldId id="1375"/>
            <p14:sldId id="448"/>
            <p14:sldId id="1029"/>
            <p14:sldId id="1125"/>
            <p14:sldId id="833"/>
            <p14:sldId id="1300"/>
            <p14:sldId id="975"/>
            <p14:sldId id="1298"/>
            <p14:sldId id="1299"/>
            <p14:sldId id="846"/>
            <p14:sldId id="847"/>
            <p14:sldId id="673"/>
            <p14:sldId id="848"/>
            <p14:sldId id="951"/>
            <p14:sldId id="1198"/>
            <p14:sldId id="1199"/>
            <p14:sldId id="1200"/>
            <p14:sldId id="1201"/>
            <p14:sldId id="1202"/>
            <p14:sldId id="1203"/>
            <p14:sldId id="1204"/>
            <p14:sldId id="1128"/>
            <p14:sldId id="665"/>
            <p14:sldId id="1261"/>
            <p14:sldId id="1086"/>
            <p14:sldId id="1088"/>
            <p14:sldId id="1089"/>
            <p14:sldId id="1090"/>
            <p14:sldId id="1105"/>
            <p14:sldId id="1104"/>
            <p14:sldId id="1091"/>
            <p14:sldId id="980"/>
            <p14:sldId id="1373"/>
            <p14:sldId id="1374"/>
            <p14:sldId id="958"/>
            <p14:sldId id="834"/>
            <p14:sldId id="836"/>
            <p14:sldId id="845"/>
            <p14:sldId id="664"/>
            <p14:sldId id="1210"/>
            <p14:sldId id="1371"/>
            <p14:sldId id="4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78FF"/>
    <a:srgbClr val="009AF9"/>
    <a:srgbClr val="B8A000"/>
    <a:srgbClr val="00BA38"/>
    <a:srgbClr val="F8766D"/>
    <a:srgbClr val="3366FF"/>
    <a:srgbClr val="00B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9" autoAdjust="0"/>
    <p:restoredTop sz="89641" autoAdjust="0"/>
  </p:normalViewPr>
  <p:slideViewPr>
    <p:cSldViewPr>
      <p:cViewPr>
        <p:scale>
          <a:sx n="95" d="100"/>
          <a:sy n="95" d="100"/>
        </p:scale>
        <p:origin x="-744" y="-80"/>
      </p:cViewPr>
      <p:guideLst>
        <p:guide orient="horz" pos="2094"/>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034EB6-F7FE-524D-B85C-33FC906D6858}"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678D75-BC7D-CA4C-99AF-2146D12A7AD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vl1pPr>
          </a:lstStyle>
          <a:p>
            <a:endParaRPr lang="en-US"/>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a:defRPr sz="1200"/>
            </a:lvl1pPr>
          </a:lstStyle>
          <a:p>
            <a:endParaRPr lang="en-US"/>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defRPr sz="1200"/>
            </a:lvl1pPr>
          </a:lstStyle>
          <a:p>
            <a:fld id="{6D5F32C6-E03E-4EBD-BEF9-2409E3AA53CC}"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S PGothic" pitchFamily="124" charset="-128"/>
      </a:defRPr>
    </a:lvl1pPr>
    <a:lvl2pPr marL="457200"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n-cs"/>
      </a:defRPr>
    </a:lvl2pPr>
    <a:lvl3pPr marL="914400"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n-cs"/>
      </a:defRPr>
    </a:lvl3pPr>
    <a:lvl4pPr marL="1371600"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n-cs"/>
      </a:defRPr>
    </a:lvl4pPr>
    <a:lvl5pPr marL="1828800" algn="l" rtl="0" eaLnBrk="0" fontAlgn="base" hangingPunct="0">
      <a:spcBef>
        <a:spcPct val="30000"/>
      </a:spcBef>
      <a:spcAft>
        <a:spcPct val="0"/>
      </a:spcAft>
      <a:defRPr sz="1200" kern="1200">
        <a:solidFill>
          <a:schemeClr val="tx1"/>
        </a:solidFill>
        <a:latin typeface="Arimo" panose="020B0604020202020204" pitchFamily="34" charset="0"/>
        <a:ea typeface="MS PGothic" pitchFamily="12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Hello!  I'm a professor of psychology and cognitive science at rutgers new brunswick...</a:t>
            </a:r>
            <a:endParaRPr lang="en-US" altLang="en-US" dirty="0"/>
          </a:p>
          <a:p>
            <a:endParaRPr lang="en-US" altLang="en-US" dirty="0"/>
          </a:p>
          <a:p>
            <a:r>
              <a:rPr lang="" altLang="en-US" dirty="0"/>
              <a:t>So today I’m hoping to give you a sense of the flavor of problems I work on and to introduce some of the conceptual tools that I’ve found to be useful.</a:t>
            </a:r>
            <a:endParaRPr lang="" altLang="en-US" dirty="0"/>
          </a:p>
          <a:p>
            <a:endParaRPr lang="" altLang="en-US" dirty="0"/>
          </a:p>
          <a:p>
            <a:r>
              <a:rPr lang="" altLang="en-US" dirty="0"/>
              <a:t>I work mostly on perception, but if there’s a single thing I want you to take away from my talk today it’s that PERCEPTION is often really actually about LEARNING and MEMORY, and we can think about all three of these as forms of </a:t>
            </a:r>
            <a:r>
              <a:rPr lang="" altLang="en-US" b="1" dirty="0"/>
              <a:t>inference under uncertainty</a:t>
            </a:r>
            <a:r>
              <a:rPr lang="" altLang="en-US" dirty="0"/>
              <a:t> at different levels.</a:t>
            </a:r>
            <a:endParaRPr lang=""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EXPLAIN CLASS</a:t>
            </a:r>
            <a:r>
              <a:rPr lang="en-US" b="1" baseline="0" dirty="0" smtClean="0"/>
              <a:t> FUNCTION. </a:t>
            </a:r>
            <a:r>
              <a:rPr lang="en-US" dirty="0" smtClean="0"/>
              <a:t>but this</a:t>
            </a:r>
            <a:r>
              <a:rPr lang="en-US" baseline="0" dirty="0" smtClean="0"/>
              <a:t> is okay! as long as we know the cue distribution for each category, we can take any particular cue value, compare how likely it is under either distribution, and convert that into a probability of “sip” or “ship”.</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this tells us how to deal with this kind of variability that’s just “noise”...</a:t>
            </a:r>
            <a:endParaRPr lang="en-US" altLang="en-US"/>
          </a:p>
          <a:p>
            <a:endParaRPr lang="en-US" altLang="en-US"/>
          </a:p>
          <a:p>
            <a:r>
              <a:rPr lang="en-US" altLang="en-US"/>
              <a:t>note that I’m talking about a kind of hypothetical prediction here - what data should I expect IF this is true? or that? - not the ability to predict what ACTUALLY happens (although that helps of course)</a:t>
            </a:r>
            <a:endParaRPr lang="en-US" altLang="en-US"/>
          </a:p>
          <a:p>
            <a:endParaRPr lang="en-US" altLang="en-US"/>
          </a:p>
          <a:p>
            <a:r>
              <a:rPr lang="en-US" altLang="en-US"/>
              <a:t>as an example of how this can be a problem, consider a second kind of variability</a:t>
            </a:r>
            <a:endParaRPr lang="en-US"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Speech also demonstrates another important problem for perception: cue distributions </a:t>
            </a:r>
            <a:r>
              <a:rPr lang="en-US" b="1" baseline="0" dirty="0" smtClean="0"/>
              <a:t>vary</a:t>
            </a:r>
            <a:r>
              <a:rPr lang="en-US" b="0" baseline="0" dirty="0" smtClean="0"/>
              <a:t> from one situation to the next. ( EXPLAIN FIGURE ).</a:t>
            </a:r>
            <a:endParaRPr lang="en-US" b="0"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dirty="0" smtClean="0"/>
              <a:t>If you use the wrong generative model,</a:t>
            </a:r>
            <a:r>
              <a:rPr lang="en-US" baseline="0" dirty="0" smtClean="0"/>
              <a:t> you’re going to get into trouble. </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r>
              <a:rPr lang="en-US" baseline="0" dirty="0" smtClean="0"/>
              <a:t>In general, hard problem. BUT: here’s a thing that is very clear in speech: the variation isn’t completely arbitrary. In this case, it’s conditioned on talker identity. This kind of structure makes dealing with variability much easier.</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dirty="0" smtClean="0"/>
              <a:t>The other complicating factor is what’s known as the “</a:t>
            </a:r>
            <a:r>
              <a:rPr lang="en-US" b="1" dirty="0" smtClean="0"/>
              <a:t>lack</a:t>
            </a:r>
            <a:r>
              <a:rPr lang="en-US" b="1" baseline="0" dirty="0" smtClean="0"/>
              <a:t> of invariance</a:t>
            </a:r>
            <a:r>
              <a:rPr lang="en-US" baseline="0" dirty="0" smtClean="0"/>
              <a:t>”, or the fact that the mapping from cues to categories CHANGES depending on who’s talking.  Two things to note here. You can see here that there’s a lot of variability </a:t>
            </a:r>
            <a:r>
              <a:rPr lang="en-US" baseline="0" dirty="0" err="1" smtClean="0"/>
              <a:t>bETWEEN</a:t>
            </a:r>
            <a:r>
              <a:rPr lang="en-US" baseline="0" dirty="0" smtClean="0"/>
              <a:t> talkers, too.  This is a particularly extreme case, where IAF’s “sip” is physically indistinguishable from GGG’s “ship” on this cue. This kind of variability means that there’s often quite a bit of uncertainty about what the right generative model is in any given situation, and so you need to be tracking the cue distributions. The other thing to note is that this variability isn’t totally random: it’s conditioned on </a:t>
            </a:r>
            <a:r>
              <a:rPr lang="en-US" b="1" baseline="0" dirty="0" smtClean="0"/>
              <a:t>who is talking</a:t>
            </a:r>
            <a:r>
              <a:rPr lang="en-US" b="0" baseline="0" dirty="0" smtClean="0"/>
              <a:t>. That is, there’s a lot of structure there. I’ll come back to that in a bit.</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For now, what matters is that you don’t know the generative model with any certainty, and this </a:t>
            </a:r>
            <a:r>
              <a:rPr lang="en-US" b="0" baseline="0" dirty="0" smtClean="0"/>
              <a:t>basically </a:t>
            </a:r>
            <a:r>
              <a:rPr lang="en-US" b="0" baseline="0" dirty="0" err="1" smtClean="0"/>
              <a:t>torpedos</a:t>
            </a:r>
            <a:r>
              <a:rPr lang="en-US" b="0" baseline="0" dirty="0" smtClean="0"/>
              <a:t> the ideal listener: how can you do accurate inference if you don’t know the generative model? </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two examples of </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let's look at hwo this works in a few cases</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x-none" altLang="en-US" dirty="0" smtClean="0">
                <a:latin typeface="Helvetica" pitchFamily="124" charset="0"/>
                <a:ea typeface="MS PGothic" pitchFamily="124" charset="-128"/>
                <a:cs typeface="MS PGothic" pitchFamily="124" charset="-128"/>
              </a:rPr>
              <a:t>(focus on prediction error here</a:t>
            </a:r>
            <a:endParaRPr lang="x-none" altLang="en-US" dirty="0" smtClean="0">
              <a:latin typeface="Helvetica" pitchFamily="124" charset="0"/>
              <a:ea typeface="MS PGothic" pitchFamily="124" charset="-128"/>
              <a:cs typeface="MS PGothic" pitchFamily="12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eaLnBrk="1" hangingPunct="1"/>
            <a:r>
              <a:rPr lang="en-US" dirty="0" smtClean="0">
                <a:latin typeface="Helvetica" pitchFamily="124" charset="0"/>
                <a:ea typeface="MS PGothic" pitchFamily="124" charset="-128"/>
                <a:cs typeface="MS PGothic" pitchFamily="124" charset="-128"/>
              </a:rPr>
              <a:t>[ qualitative predictions: negative aftereffect</a:t>
            </a:r>
            <a:r>
              <a:rPr lang="en-US" baseline="0" dirty="0" smtClean="0">
                <a:latin typeface="Helvetica" pitchFamily="124" charset="0"/>
                <a:ea typeface="MS PGothic" pitchFamily="124" charset="-128"/>
                <a:cs typeface="MS PGothic" pitchFamily="124" charset="-128"/>
              </a:rPr>
              <a:t> ]</a:t>
            </a:r>
            <a:endParaRPr lang="en-US" dirty="0">
              <a:latin typeface="Helvetica" pitchFamily="124" charset="0"/>
              <a:ea typeface="MS PGothic" pitchFamily="124" charset="-128"/>
              <a:cs typeface="MS PGothic" pitchFamily="12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 could cut this slide ))</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8EB51D8-5313-4A2A-9AAB-F0F8A60DB283}" type="slidenum">
              <a:rPr lang="en-US"/>
            </a:fld>
            <a:endParaRPr lang="en-US"/>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eaLnBrk="1" hangingPunct="1"/>
            <a:r>
              <a:rPr lang="en-US" baseline="0" dirty="0" smtClean="0">
                <a:latin typeface="Helvetica" pitchFamily="124" charset="0"/>
                <a:ea typeface="MS PGothic" pitchFamily="124" charset="-128"/>
                <a:cs typeface="MS PGothic" pitchFamily="124" charset="-128"/>
              </a:rPr>
              <a:t>Fit them together very well.  Two things to note: one of these is recalibration one is selective adaptation, typically thought to be very different mechanisms (learning vs. neural fatigue).  also decay in recalibration has puzzled people.  but it just falls out of belief updating.</a:t>
            </a:r>
            <a:endParaRPr lang="en-US" baseline="0" dirty="0" smtClean="0">
              <a:latin typeface="Helvetica" pitchFamily="124" charset="0"/>
              <a:ea typeface="MS PGothic" pitchFamily="124" charset="-128"/>
              <a:cs typeface="MS PGothic" pitchFamily="124" charset="-128"/>
            </a:endParaRPr>
          </a:p>
          <a:p>
            <a:pPr eaLnBrk="1" hangingPunct="1"/>
            <a:endParaRPr lang="en-US" baseline="0" dirty="0" smtClean="0">
              <a:latin typeface="Helvetica" pitchFamily="124" charset="0"/>
              <a:ea typeface="MS PGothic" pitchFamily="124" charset="-128"/>
              <a:cs typeface="MS PGothic" pitchFamily="124" charset="-128"/>
            </a:endParaRPr>
          </a:p>
          <a:p>
            <a:pPr eaLnBrk="1" hangingPunct="1"/>
            <a:r>
              <a:rPr lang="en-US" baseline="0" dirty="0" smtClean="0">
                <a:latin typeface="Helvetica" pitchFamily="124" charset="0"/>
                <a:ea typeface="MS PGothic" pitchFamily="124" charset="-128"/>
                <a:cs typeface="MS PGothic" pitchFamily="124" charset="-128"/>
              </a:rPr>
              <a:t>R^2 = 0.93 overall and 0.85 for each individually</a:t>
            </a:r>
            <a:endParaRPr lang="en-US" dirty="0">
              <a:latin typeface="Helvetica" pitchFamily="124" charset="0"/>
              <a:ea typeface="MS PGothic" pitchFamily="124" charset="-128"/>
              <a:cs typeface="MS PGothic" pitchFamily="12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so this provides a good account of the behavior, but I promised you more, I promised you true undersatnding.  and that requires going a bit deeper, beyond the mechanism of distributional learning.  and it might surprise you to find that, if you look just under the surface...</a:t>
            </a:r>
            <a:endParaRPr lang="en-US"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trivial observation.</a:t>
            </a:r>
            <a:endParaRPr lang="en-US" dirty="0" smtClean="0"/>
          </a:p>
          <a:p>
            <a:r>
              <a:rPr lang="en-US" dirty="0" smtClean="0"/>
              <a:t>It's commonly recognized that…. This means that we can treat perception as probabilistic inference. </a:t>
            </a:r>
            <a:endParaRPr lang="en-US" dirty="0" smtClean="0"/>
          </a:p>
          <a:p>
            <a:r>
              <a:rPr lang="en-US" dirty="0" smtClean="0"/>
              <a:t>Now, what's less commonly recognized is that this inference relies on statistical properties of </a:t>
            </a:r>
            <a:r>
              <a:rPr lang="en-US" dirty="0" err="1" smtClean="0"/>
              <a:t>teh</a:t>
            </a:r>
            <a:r>
              <a:rPr lang="en-US" dirty="0" smtClean="0"/>
              <a:t> sensory world, </a:t>
            </a:r>
            <a:r>
              <a:rPr lang="en-US" dirty="0" err="1" smtClean="0"/>
              <a:t>adn</a:t>
            </a:r>
            <a:r>
              <a:rPr lang="en-US" dirty="0" smtClean="0"/>
              <a:t> these statistics _</a:t>
            </a:r>
            <a:r>
              <a:rPr lang="en-US" dirty="0" err="1" smtClean="0"/>
              <a:t>chagne</a:t>
            </a:r>
            <a:r>
              <a:rPr lang="en-US" dirty="0" smtClean="0"/>
              <a:t>_ from one situation or task to the next.</a:t>
            </a:r>
            <a:endParaRPr lang="en-US" dirty="0" smtClean="0"/>
          </a:p>
          <a:p>
            <a:r>
              <a:rPr lang="en-US" dirty="0" smtClean="0"/>
              <a:t>Makes perception </a:t>
            </a:r>
            <a:r>
              <a:rPr lang="en-US" b="1" dirty="0" smtClean="0"/>
              <a:t>even harder.</a:t>
            </a:r>
            <a:endParaRPr lang="en-US" dirty="0" smtClean="0"/>
          </a:p>
          <a:p>
            <a:endParaRPr lang="en-US" dirty="0" smtClean="0"/>
          </a:p>
          <a:p>
            <a:endParaRPr lang="en-US" dirty="0" smtClean="0"/>
          </a:p>
          <a:p>
            <a:r>
              <a:rPr lang="en-US" dirty="0" smtClean="0"/>
              <a:t>what do I mean by</a:t>
            </a:r>
            <a:r>
              <a:rPr lang="en-US" baseline="0" dirty="0" smtClean="0"/>
              <a:t> this? common </a:t>
            </a:r>
            <a:r>
              <a:rPr lang="en-US" dirty="0" smtClean="0"/>
              <a:t>recognized:</a:t>
            </a:r>
            <a:r>
              <a:rPr lang="en-US" baseline="0" dirty="0" smtClean="0"/>
              <a:t> input is noisy. less commonly recognized: </a:t>
            </a:r>
            <a:r>
              <a:rPr lang="en-US" baseline="0" dirty="0" err="1" smtClean="0"/>
              <a:t>statisics</a:t>
            </a:r>
            <a:r>
              <a:rPr lang="en-US" baseline="0" dirty="0" smtClean="0"/>
              <a:t> that let us infer from noisy input change based on environment or task</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these equations can look intimidating but really they're not so scary: </a:t>
            </a:r>
            <a:r>
              <a:rPr lang="x-none" altLang="en-US" b="1"/>
              <a:t>reduce prediction error</a:t>
            </a:r>
            <a:r>
              <a:rPr lang="x-none" altLang="en-US"/>
              <a:t>, two ways (category and dist)</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...now we’re really getting to the heart of things...</a:t>
            </a:r>
            <a:endParaRPr lang="en-US"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now this is where things get really interesting, because the appropriate prior also depends on the </a:t>
            </a:r>
            <a:r>
              <a:rPr lang="en-US" altLang="en-US" b="1"/>
              <a:t>context</a:t>
            </a:r>
            <a:endParaRPr lang="en-US"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x-none" altLang="en-US" dirty="0"/>
              <a:t>each talker's generative model is a point in "generative model space". you can think of this as a space where ach dimension is a parameter of the generative model. Now, distribtuion in this space is a _prediction_ about what kind of distributions you expect to encounter.  let's take a step back and think about what kinds of predictions we'd make, as omniscient oracles</a:t>
            </a:r>
            <a:endParaRPr lang="x-none"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smtClean="0"/>
              <a:t>in the absence of any particular expectations...</a:t>
            </a:r>
            <a:endParaRPr lang="x-none" altLang="en-US" dirty="0" smtClean="0"/>
          </a:p>
          <a:p>
            <a:endParaRPr lang="en-US" dirty="0" smtClean="0"/>
          </a:p>
          <a:p>
            <a:r>
              <a:rPr lang="en-US" dirty="0" smtClean="0"/>
              <a:t>when you go into a situation where you’re ready for weird stuff to happen, like a phonetics experiment, you should consider basically any kind of</a:t>
            </a:r>
            <a:r>
              <a:rPr lang="en-US" baseline="0" dirty="0" smtClean="0"/>
              <a:t> generative model that’s at all reasonable.  this way you be maximally flexible and make the best use of the data you get.</a:t>
            </a:r>
            <a:endParaRPr lang="en-US" baseline="0" dirty="0" smtClean="0"/>
          </a:p>
          <a:p>
            <a:endParaRPr lang="en-US" dirty="0"/>
          </a:p>
          <a:p>
            <a:r>
              <a:rPr lang="en-US" altLang="en-US" dirty="0"/>
              <a:t>but critically, you don’t consider EVERYTHING...there are constraints based on your prior experience</a:t>
            </a:r>
            <a:endParaRPr lang="en-US" alt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situation calls for a different set of prior beliefs: if you know you're going to encounter a familiar talker, your prior beliefs should reflect your previous experience with them.</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if you know you're talking to a female, you can use your experience with other female talkers, and </a:t>
            </a:r>
            <a:r>
              <a:rPr lang="en-US" dirty="0" err="1" smtClean="0"/>
              <a:t>teh</a:t>
            </a:r>
            <a:r>
              <a:rPr lang="en-US" dirty="0" smtClean="0"/>
              <a:t> range of generative models they use, to narrow down the range of generative models you consider</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smtClean="0"/>
              <a:t>(( make point about </a:t>
            </a:r>
            <a:r>
              <a:rPr lang="x-none" altLang="en-US" b="1" dirty="0" smtClean="0"/>
              <a:t>inferring</a:t>
            </a:r>
            <a:r>
              <a:rPr lang="x-none" altLang="en-US" dirty="0" smtClean="0"/>
              <a:t> type of current talker as well as what </a:t>
            </a:r>
            <a:r>
              <a:rPr lang="x-none" altLang="en-US" b="1" dirty="0" smtClean="0"/>
              <a:t>types </a:t>
            </a:r>
            <a:r>
              <a:rPr lang="x-none" altLang="en-US" dirty="0" smtClean="0"/>
              <a:t>exist in the world: higher-level distributional learning ))</a:t>
            </a:r>
            <a:endParaRPr lang="x-none" altLang="en-US" dirty="0" smtClean="0"/>
          </a:p>
          <a:p>
            <a:endParaRPr lang="en-US" dirty="0" smtClean="0"/>
          </a:p>
          <a:p>
            <a:r>
              <a:rPr lang="en-US" dirty="0" smtClean="0"/>
              <a:t>what</a:t>
            </a:r>
            <a:r>
              <a:rPr lang="en-US" baseline="0" dirty="0" smtClean="0"/>
              <a:t> this means is that, your </a:t>
            </a:r>
            <a:r>
              <a:rPr lang="x-none" altLang="en-US" baseline="0" dirty="0" smtClean="0"/>
              <a:t>predictions (and hence prior) </a:t>
            </a:r>
            <a:r>
              <a:rPr lang="en-US" baseline="0" dirty="0" smtClean="0"/>
              <a:t>should be </a:t>
            </a:r>
            <a:r>
              <a:rPr lang="en-US" b="1" baseline="0" dirty="0" smtClean="0"/>
              <a:t>conditional </a:t>
            </a:r>
            <a:r>
              <a:rPr lang="en-US" b="0" baseline="0" dirty="0" smtClean="0"/>
              <a:t>on the type of talker. </a:t>
            </a:r>
            <a:r>
              <a:rPr lang="en-US" dirty="0" smtClean="0"/>
              <a:t>if</a:t>
            </a:r>
            <a:r>
              <a:rPr lang="en-US" baseline="0" dirty="0" smtClean="0"/>
              <a:t> this is right, the brain doesn’t just keep one generative model around that it constantly tunes (unlike all other models of adaptation).  Rather, you’re doing two things: first, they have to be </a:t>
            </a:r>
            <a:r>
              <a:rPr lang="en-US" b="1" baseline="0" dirty="0" smtClean="0"/>
              <a:t>inferring </a:t>
            </a:r>
            <a:r>
              <a:rPr lang="en-US" b="0" baseline="0" dirty="0" smtClean="0"/>
              <a:t>what prior experience is relevant in each situation (type of talker is part of posterior).  second, they have to be </a:t>
            </a:r>
            <a:r>
              <a:rPr lang="x-none" altLang="en-US" b="1" baseline="0" dirty="0" smtClean="0"/>
              <a:t>distributional </a:t>
            </a:r>
            <a:r>
              <a:rPr lang="en-US" b="1" baseline="0" dirty="0" smtClean="0"/>
              <a:t>learning</a:t>
            </a:r>
            <a:r>
              <a:rPr lang="en-US" b="0" baseline="0" dirty="0" smtClean="0"/>
              <a:t> all these different distributions for different types of talkers as they go.  this is akin to the sort of thing that people have proposed for phonetic category learning, but instead of learning distributions of cues, I’m suggesting that listeners should be learning distributions of </a:t>
            </a:r>
            <a:r>
              <a:rPr lang="en-US" b="1" baseline="0" dirty="0" smtClean="0"/>
              <a:t>generative models</a:t>
            </a:r>
            <a:r>
              <a:rPr lang="en-US" b="0" baseline="0" dirty="0" smtClean="0"/>
              <a:t>.</a:t>
            </a:r>
            <a:endParaRPr lang="en-US" b="1"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you walk out of a dark theater in the bright sunlight, your visual system has to adjust to the dramatically different light level.</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baseline="0" dirty="0" smtClean="0"/>
              <a:t>Unifies this huge, disparate literature.</a:t>
            </a:r>
            <a:endParaRPr lang="en-US" b="1" baseline="0" dirty="0" smtClean="0"/>
          </a:p>
          <a:p>
            <a:pPr marL="171450" indent="-171450">
              <a:buFontTx/>
              <a:buChar char="•"/>
            </a:pPr>
            <a:r>
              <a:rPr lang="en-US" baseline="0" dirty="0" smtClean="0"/>
              <a:t>evidence that people are doing this kind of inference, too. </a:t>
            </a:r>
            <a:endParaRPr lang="en-US" baseline="0" dirty="0" smtClean="0"/>
          </a:p>
          <a:p>
            <a:pPr marL="171450" indent="-171450">
              <a:buFontTx/>
              <a:buChar char="•"/>
            </a:pPr>
            <a:r>
              <a:rPr lang="en-US" baseline="0" dirty="0" smtClean="0"/>
              <a:t>two examples:</a:t>
            </a:r>
            <a:endParaRPr lang="en-US" baseline="0" dirty="0" smtClean="0"/>
          </a:p>
          <a:p>
            <a:pPr marL="628650" lvl="1" indent="-171450">
              <a:buFontTx/>
              <a:buChar char="•"/>
            </a:pPr>
            <a:r>
              <a:rPr lang="en-US" baseline="0" dirty="0" smtClean="0"/>
              <a:t>infer new groups of talkers</a:t>
            </a:r>
            <a:endParaRPr lang="en-US" baseline="0" dirty="0" smtClean="0"/>
          </a:p>
          <a:p>
            <a:pPr marL="628650" lvl="1" indent="-171450">
              <a:buFontTx/>
              <a:buChar char="•"/>
            </a:pPr>
            <a:r>
              <a:rPr lang="en-US" baseline="0" dirty="0" smtClean="0"/>
              <a:t>hold onto recalibration</a:t>
            </a:r>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So far, I’ve focused on how listeners can cope with talker variability by learning directly from the speech they observe. But I want to come back to this question of leveraging prior experience, because this can make coping with talker variability much easier. When you don’t have a lot of relevant prior experience, you start off with pretty vague prior beliefs. You’re ready for just about anything, but the downside is you need more evidence to zero in on the right generative model. But you often </a:t>
            </a:r>
            <a:r>
              <a:rPr lang="en-US" b="1" baseline="0" dirty="0" smtClean="0"/>
              <a:t>do have relevant prior experience</a:t>
            </a:r>
            <a:r>
              <a:rPr lang="en-US" b="0" baseline="0" dirty="0" smtClean="0"/>
              <a:t>, like with your mother’s speech. In these cases, once you’ve recognized that talker, your prior experience tells you everything you need to know. Of course, to be able to take advantage of prior experience, you need to be constantly inferring how the current talker fits into the space of other talkers you’ve met before. I’m not going to get into this right now, but one of the really cool things about this </a:t>
            </a:r>
            <a:r>
              <a:rPr lang="en-US" b="0" baseline="0" dirty="0" err="1" smtClean="0"/>
              <a:t>perspecitve</a:t>
            </a:r>
            <a:r>
              <a:rPr lang="en-US" b="0" baseline="0" dirty="0" smtClean="0"/>
              <a:t> is that you can treat this as a form of inference as well. And just by thinking about speech perception this way, we can get a </a:t>
            </a:r>
            <a:r>
              <a:rPr lang="en-US" b="1" baseline="0" dirty="0" smtClean="0"/>
              <a:t>unified view </a:t>
            </a:r>
            <a:r>
              <a:rPr lang="en-US" b="0" baseline="0" dirty="0" smtClean="0"/>
              <a:t>on a whole range of phenomena that people have observed.</a:t>
            </a:r>
            <a:endParaRPr lang="en-US" dirty="0" smtClean="0"/>
          </a:p>
          <a:p>
            <a:endParaRPr lang="en-US" dirty="0" smtClean="0"/>
          </a:p>
          <a:p>
            <a:r>
              <a:rPr lang="en-US" dirty="0" smtClean="0"/>
              <a:t>If</a:t>
            </a:r>
            <a:r>
              <a:rPr lang="en-US" baseline="0" dirty="0" smtClean="0"/>
              <a:t> we zoom out a ways, just thinking about adaptation to talker variability as a process of inference under uncertainty ties together the superficially dissimilar strategies that listeners use to cope with this variability.  I think the simplest way of organizing this is by asking “how relevant is prior experience for the listener right now?”  When prior experience isn’t very relevant, like a totally novel talker, ideal adapter predicts more reliance on current experience, and rapid adaptation.  At the other extreme are situations like a highly familiar talker.  “just by recognizing who the talker is, your prior beliefs tell you everything you need to know”.  And of course there are intermediate cases, where you have experience with </a:t>
            </a:r>
            <a:r>
              <a:rPr lang="en-US" b="1" baseline="0" dirty="0" smtClean="0"/>
              <a:t>similar</a:t>
            </a:r>
            <a:r>
              <a:rPr lang="en-US" b="0" baseline="0" dirty="0" smtClean="0"/>
              <a:t> talkers.  In this case, generalizing from your experience with similar talkers gives you a big head start in adaptation.  I’m not going to get into it now, but you can treat this process of deciding which prior beliefs are appropriate as a third level of inference, inference of </a:t>
            </a:r>
            <a:r>
              <a:rPr lang="en-US" b="1" baseline="0" dirty="0" smtClean="0"/>
              <a:t>who</a:t>
            </a:r>
            <a:r>
              <a:rPr lang="en-US" b="0" baseline="0" dirty="0" smtClean="0"/>
              <a:t> the talker is.  I’ll just say that there’s abundant empirical validation, and that they do them more or less in a way that agrees with the major predictions of the ideal adapter.</a:t>
            </a:r>
            <a:endParaRPr lang="en-US" dirty="0"/>
          </a:p>
        </p:txBody>
      </p:sp>
      <p:sp>
        <p:nvSpPr>
          <p:cNvPr id="4" name="Slide Number Placeholder 3"/>
          <p:cNvSpPr>
            <a:spLocks noGrp="1"/>
          </p:cNvSpPr>
          <p:nvPr>
            <p:ph type="sldNum" sz="quarter" idx="10"/>
          </p:nvPr>
        </p:nvSpPr>
        <p:spPr/>
        <p:txBody>
          <a:bodyPr/>
          <a:lstStyle/>
          <a:p>
            <a:fld id="{721115CC-A16B-BF4C-9DBF-A4BD58482CE7}"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ongoing work that even when you’re rapidly adapting to a new talker, prior experience matters</a:t>
            </a:r>
            <a:endParaRPr lang="en-US" baseline="0" dirty="0" smtClean="0"/>
          </a:p>
          <a:p>
            <a:pPr marL="171450" indent="-171450">
              <a:buFontTx/>
              <a:buChar char="•"/>
            </a:pPr>
            <a:r>
              <a:rPr lang="en-US" baseline="0" dirty="0" smtClean="0"/>
              <a:t>prediction is this: if you encounter a talker whose accent is way outside the normal range of variation, your prior is going to be hard to overcome.</a:t>
            </a:r>
            <a:endParaRPr lang="en-US" baseline="0" dirty="0" smtClean="0"/>
          </a:p>
          <a:p>
            <a:pPr marL="171450" indent="-171450">
              <a:buFontTx/>
              <a:buChar char="•"/>
            </a:pPr>
            <a:r>
              <a:rPr lang="en-US" baseline="0" dirty="0" smtClean="0"/>
              <a:t>to test this, …</a:t>
            </a:r>
            <a:endParaRPr lang="en-US" dirty="0" smtClean="0"/>
          </a:p>
          <a:p>
            <a:endParaRPr lang="en-US" dirty="0" smtClean="0"/>
          </a:p>
          <a:p>
            <a:r>
              <a:rPr lang="en-US" dirty="0" smtClean="0"/>
              <a:t>before I move on, briefly mention some ongoing work about the</a:t>
            </a:r>
            <a:r>
              <a:rPr lang="en-US" baseline="0" dirty="0" smtClean="0"/>
              <a:t> role that your prior beliefs play. prediction: accelerate adaptation to talkers when they line up with prior beliefs, but constrain adaptation to talkers that fall outside.</a:t>
            </a:r>
            <a:endParaRPr lang="en-US" dirty="0" smtClean="0"/>
          </a:p>
          <a:p>
            <a:endParaRPr lang="en-US" dirty="0" smtClean="0"/>
          </a:p>
          <a:p>
            <a:r>
              <a:rPr lang="en-US" dirty="0" smtClean="0"/>
              <a:t>each accent</a:t>
            </a:r>
            <a:r>
              <a:rPr lang="en-US" baseline="0" dirty="0" smtClean="0"/>
              <a:t> differs just in the distribution of voice onset time, an important cue in distinguishing words like “beach” and “peach”. we know that people pick up on this distributional information, and learn that the lower cluster corresponds to words like “beach” and the higher one to words like “peach”. </a:t>
            </a:r>
            <a:endParaRPr lang="en-US" baseline="0" dirty="0" smtClean="0"/>
          </a:p>
          <a:p>
            <a:r>
              <a:rPr lang="en-US" dirty="0" smtClean="0"/>
              <a:t>…can</a:t>
            </a:r>
            <a:r>
              <a:rPr lang="en-US" baseline="0" dirty="0" smtClean="0"/>
              <a:t> use this to actually infer what peoples prior beliefs are. this is just two categories, and one cue, but we can scale it up pretty easily with </a:t>
            </a:r>
            <a:r>
              <a:rPr lang="en-US" baseline="0" dirty="0" err="1" smtClean="0"/>
              <a:t>crowdsourced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baseline="0" dirty="0" smtClean="0"/>
              <a:t>and based on these distributions, we can predict what the optimal classification function would be. you can see that some of these distributions differ quite a bit from what a typical talker produces. we asked people to say whether they heard “beach” or “peach” on each trial, and compared their responses to the ideal classification curves. You can see that their category boundaries are all pretty much in between what the predictions for perfect learning, and for a typical talker. </a:t>
            </a:r>
            <a:endParaRPr lang="en-US" baseline="0" dirty="0" smtClean="0"/>
          </a:p>
          <a:p>
            <a:endParaRPr lang="en-US" dirty="0" smtClean="0"/>
          </a:p>
          <a:p>
            <a:endParaRPr lang="en-US" dirty="0" smtClean="0"/>
          </a:p>
          <a:p>
            <a:r>
              <a:rPr lang="en-US" dirty="0" smtClean="0"/>
              <a:t>…can</a:t>
            </a:r>
            <a:r>
              <a:rPr lang="en-US" baseline="0" dirty="0" smtClean="0"/>
              <a:t> use this to actually infer what peoples prior beliefs are. this is just two categories, and one cue, but we can scale it up pretty easily with </a:t>
            </a:r>
            <a:r>
              <a:rPr lang="en-US" baseline="0" dirty="0" err="1" smtClean="0"/>
              <a:t>crowdsourced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here's where just saying that everything is distributional learning starts to feel like it's coming up a bit short.  because this learning problem is SO vast, it starts to matter a lot more what you think the inductive biases are...what kind of structure are people looking for?  what kind of structure actually exists in the world?</a:t>
            </a:r>
            <a:endParaRPr lang="en-US" altLang="en-US"/>
          </a:p>
          <a:p>
            <a:endParaRPr lang="en-US" altLang="en-US"/>
          </a:p>
          <a:p>
            <a:r>
              <a:rPr lang="en-US" altLang="en-US"/>
              <a:t>not to say that we've reached the end of the usefulness of rational analysis, far from it.  rather, it highlights how much thinking about the scope and the in-principle nature of the problem </a:t>
            </a:r>
            <a:endParaRPr lang="en-US" altLang="en-US"/>
          </a:p>
          <a:p>
            <a:endParaRPr lang="en-US" altLang="en-US"/>
          </a:p>
          <a:p>
            <a:r>
              <a:rPr lang="en-US" altLang="en-US"/>
              <a:t>because people </a:t>
            </a:r>
            <a:r>
              <a:rPr lang="en-US" altLang="en-US" b="1" i="1"/>
              <a:t>are</a:t>
            </a:r>
            <a:r>
              <a:rPr lang="en-US" altLang="en-US" i="1"/>
              <a:t> </a:t>
            </a:r>
            <a:r>
              <a:rPr lang="en-US" altLang="en-US"/>
              <a:t>looking for structure!</a:t>
            </a:r>
            <a:endParaRPr lang="en-US"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isn’t just a low-level thing!</a:t>
            </a:r>
            <a:r>
              <a:rPr lang="en-US" baseline="0" dirty="0" smtClean="0"/>
              <a:t> for instance, we see exactly the same kind of gain adjustment on highly abstract “face spaces”…</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in a busy poster session, you might be listening to someone with a </a:t>
            </a:r>
            <a:r>
              <a:rPr lang="en-US" baseline="0" dirty="0" err="1" smtClean="0"/>
              <a:t>german</a:t>
            </a:r>
            <a:r>
              <a:rPr lang="en-US" baseline="0" dirty="0" smtClean="0"/>
              <a:t> accent one minute, and someone with a </a:t>
            </a:r>
            <a:r>
              <a:rPr lang="en-US" baseline="0" dirty="0" err="1" smtClean="0"/>
              <a:t>japanese</a:t>
            </a:r>
            <a:r>
              <a:rPr lang="en-US" baseline="0" dirty="0" smtClean="0"/>
              <a:t> accent the next. your speech perception system deals with the such extreme variability in accents and dialects with remarkable ease.</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isn’t just about</a:t>
            </a:r>
            <a:r>
              <a:rPr lang="en-US" baseline="0" dirty="0" smtClean="0"/>
              <a:t> changes in the bottom-up signal. the kind of bottom-up information that is even relevant are very different if you’re trying to cross the street, or hail a taxi, or find a particular place to eat.</a:t>
            </a: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ltLang="en-US" dirty="0"/>
              <a:t>...but it's important to keep in mind that the issues I'll talk abou twith speech are really a special case of a very general problem in language comprehension and in cognition as a whole: that you need to make sense out of noisy, variable signals in order to extract meaningful information about the world.  what makes this a hard problem? </a:t>
            </a:r>
            <a:endParaRPr lang="en-US" altLang="x-none"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phonetic catgories are </a:t>
            </a:r>
            <a:r>
              <a:rPr lang="x-none" altLang="en-US" b="1"/>
              <a:t>distributions </a:t>
            </a:r>
            <a:r>
              <a:rPr lang="x-none" altLang="en-US"/>
              <a:t>of cues.</a:t>
            </a:r>
            <a:endParaRPr lang="x-none" altLang="en-US"/>
          </a:p>
        </p:txBody>
      </p:sp>
      <p:sp>
        <p:nvSpPr>
          <p:cNvPr id="4" name="Slide Number Placeholder 3"/>
          <p:cNvSpPr>
            <a:spLocks noGrp="1"/>
          </p:cNvSpPr>
          <p:nvPr>
            <p:ph type="sldNum" sz="quarter" idx="5"/>
          </p:nvPr>
        </p:nvSpPr>
        <p:spPr/>
        <p:txBody>
          <a:bodyPr/>
          <a:p>
            <a:fld id="{6D5F32C6-E03E-4EBD-BEF9-2409E3AA53C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D5F32C6-E03E-4EBD-BEF9-2409E3AA53C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785A7C5A-D963-4E75-B978-CB416113099C}"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2EDCDAF7-CFAE-4BD0-A693-7258172525D9}"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362E1194-2346-4002-A184-EF5AAEE1CC77}"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lnSpc>
                <a:spcPct val="75000"/>
              </a:lnSpc>
              <a:defRPr u="none" strike="noStrike" kern="0" cap="none" spc="0" normalizeH="0">
                <a:solidFill>
                  <a:schemeClr val="tx2"/>
                </a:solidFill>
                <a:uFillTx/>
              </a:defRPr>
            </a:lvl1pPr>
          </a:lstStyle>
          <a:p>
            <a:r>
              <a:rPr lang="en-US" dirty="0"/>
              <a:t>Title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5F80C8D4-EBF1-459B-B948-4CDFA6C6282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91C577AA-F80C-47E4-8B39-6E4CEB3830FC}"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C79B8BEB-91FE-4502-8A4D-AAD7DF0A4447}"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lvl1pPr>
          </a:lstStyle>
          <a:p>
            <a:fld id="{EDBE3687-28B2-4861-8467-DA763B7939F6}"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lvl1pPr>
          </a:lstStyle>
          <a:p>
            <a:fld id="{5C9C7133-131F-4419-BF4D-67DDFF464855}"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lvl1pPr>
          </a:lstStyle>
          <a:p>
            <a:fld id="{F7B6E4B8-3581-4EBC-9FE4-0D48241C9678}"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A39607D5-3DE5-434E-8787-A8FE54E68A5C}"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9FFAE7A1-60B2-4B7A-A82C-1C35A912A8CB}"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t" anchorCtr="0" compatLnSpc="1"/>
          <a:lstStyle/>
          <a:p>
            <a:pPr lvl="0"/>
            <a:r>
              <a:rPr lang="en-US" dirty="0"/>
              <a:t>Title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defRPr sz="1400">
                <a:latin typeface="Arimo" panose="020B0604020202020204" pitchFamily="34"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a:latin typeface="Arimo" panose="020B0604020202020204" pitchFamily="34" charset="0"/>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a:defRPr sz="1400">
                <a:latin typeface="Arimo" panose="020B0604020202020204" pitchFamily="34" charset="0"/>
              </a:defRPr>
            </a:lvl1pPr>
          </a:lstStyle>
          <a:p>
            <a:fld id="{32EDA290-BBD5-4487-A7F2-45F380EE69B8}"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anose="020B0604020202020204" pitchFamily="34" charset="0"/>
          <a:ea typeface="+mj-ea"/>
          <a:cs typeface="+mj-cs"/>
        </a:defRPr>
      </a:lvl1pPr>
      <a:lvl2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2pPr>
      <a:lvl3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3pPr>
      <a:lvl4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4pPr>
      <a:lvl5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5pPr>
      <a:lvl6pPr marL="4572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6pPr>
      <a:lvl7pPr marL="9144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7pPr>
      <a:lvl8pPr marL="13716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8pPr>
      <a:lvl9pPr marL="18288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9pPr>
    </p:titleStyle>
    <p:bodyStyle>
      <a:lvl1pPr marL="342900" indent="-342900" algn="l" rtl="0" eaLnBrk="0" fontAlgn="base" hangingPunct="0">
        <a:spcBef>
          <a:spcPct val="20000"/>
        </a:spcBef>
        <a:spcAft>
          <a:spcPct val="0"/>
        </a:spcAft>
        <a:buChar char="•"/>
        <a:defRPr sz="3200">
          <a:solidFill>
            <a:schemeClr val="tx1"/>
          </a:solidFill>
          <a:latin typeface="Arimo" panose="020B0604020202020204"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mo" panose="020B0604020202020204"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mo" panose="020B0604020202020204"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mo" panose="020B0604020202020204"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mo" panose="020B0604020202020204"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4.emf"/><Relationship Id="rId1"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0.emf"/><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slides/_rels/slide18.xml.rels><?xml version="1.0" encoding="UTF-8" standalone="yes"?>
<Relationships xmlns="http://schemas.openxmlformats.org/package/2006/relationships"><Relationship Id="rId9" Type="http://schemas.openxmlformats.org/officeDocument/2006/relationships/image" Target="../media/image30.png"/><Relationship Id="rId8" Type="http://schemas.microsoft.com/office/2007/relationships/media" Target="../media/media3.mp4"/><Relationship Id="rId7" Type="http://schemas.openxmlformats.org/officeDocument/2006/relationships/video" Target="../media/media3.mp4"/><Relationship Id="rId6" Type="http://schemas.openxmlformats.org/officeDocument/2006/relationships/image" Target="../media/image29.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28.png"/><Relationship Id="rId2" Type="http://schemas.microsoft.com/office/2007/relationships/media" Target="../media/media1.mp3"/><Relationship Id="rId15" Type="http://schemas.openxmlformats.org/officeDocument/2006/relationships/notesSlide" Target="../notesSlides/notesSlide17.xml"/><Relationship Id="rId14" Type="http://schemas.openxmlformats.org/officeDocument/2006/relationships/slideLayout" Target="../slideLayouts/slideLayout2.xml"/><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emf"/><Relationship Id="rId10" Type="http://schemas.openxmlformats.org/officeDocument/2006/relationships/image" Target="../media/image31.png"/><Relationship Id="rId1" Type="http://schemas.openxmlformats.org/officeDocument/2006/relationships/audio" Target="../media/media1.mp3"/></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38.emf"/><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3.emf"/><Relationship Id="rId1"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8.png"/><Relationship Id="rId7" Type="http://schemas.openxmlformats.org/officeDocument/2006/relationships/image" Target="../media/image47.emf"/><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3" Type="http://schemas.openxmlformats.org/officeDocument/2006/relationships/image" Target="../media/image43.emf"/><Relationship Id="rId2" Type="http://schemas.openxmlformats.org/officeDocument/2006/relationships/image" Target="../media/image42.emf"/><Relationship Id="rId10" Type="http://schemas.openxmlformats.org/officeDocument/2006/relationships/notesSlide" Target="../notesSlides/notesSlide25.xml"/><Relationship Id="rId1" Type="http://schemas.openxmlformats.org/officeDocument/2006/relationships/image" Target="../media/image41.emf"/></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image" Target="../media/image48.png"/><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4.emf"/><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9.emf"/></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2.xml"/><Relationship Id="rId7" Type="http://schemas.openxmlformats.org/officeDocument/2006/relationships/image" Target="../media/image48.png"/><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4.emf"/><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52.emf"/></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2.xml"/><Relationship Id="rId7" Type="http://schemas.openxmlformats.org/officeDocument/2006/relationships/image" Target="../media/image48.png"/><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4.emf"/><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53.emf"/></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image" Target="../media/image59.emf"/><Relationship Id="rId8" Type="http://schemas.openxmlformats.org/officeDocument/2006/relationships/image" Target="../media/image58.emf"/><Relationship Id="rId7" Type="http://schemas.openxmlformats.org/officeDocument/2006/relationships/image" Target="../media/image57.emf"/><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 Id="rId3" Type="http://schemas.openxmlformats.org/officeDocument/2006/relationships/image" Target="../media/image44.emf"/><Relationship Id="rId2" Type="http://schemas.openxmlformats.org/officeDocument/2006/relationships/image" Target="../media/image43.emf"/><Relationship Id="rId13" Type="http://schemas.openxmlformats.org/officeDocument/2006/relationships/notesSlide" Target="../notesSlides/notesSlide29.xml"/><Relationship Id="rId12" Type="http://schemas.openxmlformats.org/officeDocument/2006/relationships/slideLayout" Target="../slideLayouts/slideLayout2.xml"/><Relationship Id="rId11" Type="http://schemas.openxmlformats.org/officeDocument/2006/relationships/image" Target="../media/image61.emf"/><Relationship Id="rId10" Type="http://schemas.openxmlformats.org/officeDocument/2006/relationships/image" Target="../media/image60.emf"/><Relationship Id="rId1" Type="http://schemas.openxmlformats.org/officeDocument/2006/relationships/image" Target="../media/image42.emf"/></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emf"/><Relationship Id="rId7" Type="http://schemas.openxmlformats.org/officeDocument/2006/relationships/image" Target="../media/image56.emf"/><Relationship Id="rId6" Type="http://schemas.openxmlformats.org/officeDocument/2006/relationships/image" Target="../media/image64.emf"/><Relationship Id="rId5" Type="http://schemas.openxmlformats.org/officeDocument/2006/relationships/image" Target="../media/image54.emf"/><Relationship Id="rId4" Type="http://schemas.openxmlformats.org/officeDocument/2006/relationships/image" Target="../media/image63.emf"/><Relationship Id="rId3" Type="http://schemas.openxmlformats.org/officeDocument/2006/relationships/image" Target="../media/image62.emf"/><Relationship Id="rId2" Type="http://schemas.openxmlformats.org/officeDocument/2006/relationships/image" Target="../media/image44.emf"/><Relationship Id="rId10" Type="http://schemas.openxmlformats.org/officeDocument/2006/relationships/notesSlide" Target="../notesSlides/notesSlide30.xml"/><Relationship Id="rId1" Type="http://schemas.openxmlformats.org/officeDocument/2006/relationships/image" Target="../media/image4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66.emf"/></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microsoft.com/office/2007/relationships/media" Target="../media/media4.mp4"/><Relationship Id="rId1" Type="http://schemas.openxmlformats.org/officeDocument/2006/relationships/video" Target="../media/media4.mp4"/></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emf"/><Relationship Id="rId1"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3.emf"/><Relationship Id="rId1"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42390"/>
            <a:ext cx="8382000" cy="1470025"/>
          </a:xfrm>
        </p:spPr>
        <p:txBody>
          <a:bodyPr/>
          <a:lstStyle/>
          <a:p>
            <a:pPr algn="l">
              <a:lnSpc>
                <a:spcPct val="75000"/>
              </a:lnSpc>
            </a:pPr>
            <a:r>
              <a:rPr lang="en-US" altLang="en-US" sz="6600" b="0" cap="none" dirty="0"/>
              <a:t>Making sense of a </a:t>
            </a:r>
            <a:r>
              <a:rPr lang="en-US" altLang="en-US" sz="6600" cap="none" dirty="0"/>
              <a:t>variable </a:t>
            </a:r>
            <a:r>
              <a:rPr lang="en-US" altLang="en-US" sz="6600" b="0" cap="none" dirty="0"/>
              <a:t>but </a:t>
            </a:r>
            <a:r>
              <a:rPr lang="en-US" altLang="en-US" sz="6600" cap="none" dirty="0"/>
              <a:t>structured </a:t>
            </a:r>
            <a:r>
              <a:rPr lang="en-US" altLang="en-US" sz="6600" b="0" cap="none" dirty="0"/>
              <a:t>world </a:t>
            </a:r>
            <a:endParaRPr lang="en-US" altLang="en-US" sz="6600" b="0" cap="none" dirty="0"/>
          </a:p>
        </p:txBody>
      </p:sp>
      <p:sp>
        <p:nvSpPr>
          <p:cNvPr id="3" name="Subtitle 2"/>
          <p:cNvSpPr>
            <a:spLocks noGrp="1"/>
          </p:cNvSpPr>
          <p:nvPr>
            <p:ph type="subTitle" idx="1"/>
          </p:nvPr>
        </p:nvSpPr>
        <p:spPr>
          <a:xfrm>
            <a:off x="609600" y="4340860"/>
            <a:ext cx="8382000" cy="1298575"/>
          </a:xfrm>
        </p:spPr>
        <p:txBody>
          <a:bodyPr/>
          <a:lstStyle/>
          <a:p>
            <a:pPr algn="l"/>
            <a:r>
              <a:rPr lang="x-none" altLang="en-US" sz="2400" dirty="0" smtClean="0"/>
              <a:t>Dave Kleinschmidt // </a:t>
            </a:r>
            <a:r>
              <a:rPr lang="en-US" altLang="x-none" sz="2400" dirty="0" smtClean="0"/>
              <a:t>Rutgers Psychology &amp; </a:t>
            </a:r>
            <a:r>
              <a:rPr lang="en-US" altLang="en-US" sz="2400" dirty="0" smtClean="0"/>
              <a:t>Cog. Sci.</a:t>
            </a:r>
            <a:endParaRPr lang="x-none" altLang="en-US" sz="2400" dirty="0" smtClean="0"/>
          </a:p>
          <a:p>
            <a:pPr algn="l"/>
            <a:r>
              <a:rPr lang="en-US" altLang="en-US" sz="2400" dirty="0" smtClean="0"/>
              <a:t>EnTIRE Seminar Series</a:t>
            </a:r>
            <a:r>
              <a:rPr lang="en-US" sz="2400" dirty="0" smtClean="0"/>
              <a:t> // </a:t>
            </a:r>
            <a:r>
              <a:rPr lang="en-US" altLang="en-US" sz="2400" dirty="0" smtClean="0"/>
              <a:t>Dec 8</a:t>
            </a:r>
            <a:r>
              <a:rPr lang="en-US" sz="2400" dirty="0" smtClean="0"/>
              <a:t> 2020</a:t>
            </a:r>
            <a:endParaRPr lang="en-US"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1">
            <a:extLst>
              <a:ext uri="{28A0092B-C50C-407E-A947-70E740481C1C}">
                <a14:useLocalDpi xmlns:a14="http://schemas.microsoft.com/office/drawing/2010/main" val="0"/>
              </a:ext>
            </a:extLst>
          </a:blip>
          <a:srcRect b="167"/>
          <a:stretch>
            <a:fillRect/>
          </a:stretch>
        </p:blipFill>
        <p:spPr>
          <a:xfrm>
            <a:off x="2415539" y="76200"/>
            <a:ext cx="4594861" cy="3037924"/>
          </a:xfrm>
          <a:prstGeom prst="rect">
            <a:avLst/>
          </a:prstGeo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cxnSp>
        <p:nvCxnSpPr>
          <p:cNvPr id="8" name="Straight Arrow Connector 7"/>
          <p:cNvCxnSpPr/>
          <p:nvPr/>
        </p:nvCxnSpPr>
        <p:spPr bwMode="auto">
          <a:xfrm>
            <a:off x="5599031" y="455940"/>
            <a:ext cx="0" cy="120251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34" name="Picture 33" descr="newman-classification-curves-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61" y="3268933"/>
            <a:ext cx="5098239" cy="3310314"/>
          </a:xfrm>
          <a:prstGeom prst="rect">
            <a:avLst/>
          </a:prstGeom>
        </p:spPr>
      </p:pic>
      <p:cxnSp>
        <p:nvCxnSpPr>
          <p:cNvPr id="35" name="Straight Arrow Connector 34"/>
          <p:cNvCxnSpPr/>
          <p:nvPr/>
        </p:nvCxnSpPr>
        <p:spPr bwMode="auto">
          <a:xfrm flipH="1" flipV="1">
            <a:off x="2895600" y="4648200"/>
            <a:ext cx="2743200" cy="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38" name="Straight Arrow Connector 37"/>
          <p:cNvCxnSpPr/>
          <p:nvPr/>
        </p:nvCxnSpPr>
        <p:spPr bwMode="auto">
          <a:xfrm flipV="1">
            <a:off x="5638800" y="3124200"/>
            <a:ext cx="0" cy="15240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2" name="Text Box 1"/>
          <p:cNvSpPr txBox="1"/>
          <p:nvPr/>
        </p:nvSpPr>
        <p:spPr>
          <a:xfrm>
            <a:off x="6989445" y="1441450"/>
            <a:ext cx="2374265" cy="706755"/>
          </a:xfrm>
          <a:prstGeom prst="rect">
            <a:avLst/>
          </a:prstGeom>
          <a:noFill/>
        </p:spPr>
        <p:txBody>
          <a:bodyPr wrap="square" rtlCol="0">
            <a:spAutoFit/>
          </a:bodyPr>
          <a:p>
            <a:r>
              <a:rPr lang="x-none" altLang="en-US" sz="2000"/>
              <a:t>Likelihood</a:t>
            </a:r>
            <a:endParaRPr lang="x-none" altLang="en-US" sz="2000"/>
          </a:p>
          <a:p>
            <a:r>
              <a:rPr lang="x-none" altLang="en-US" sz="2000"/>
              <a:t>p(cue | category)</a:t>
            </a:r>
            <a:endParaRPr lang="x-none" altLang="en-US" sz="2000"/>
          </a:p>
        </p:txBody>
      </p:sp>
      <p:sp>
        <p:nvSpPr>
          <p:cNvPr id="3" name="Text Box 2"/>
          <p:cNvSpPr txBox="1"/>
          <p:nvPr/>
        </p:nvSpPr>
        <p:spPr>
          <a:xfrm>
            <a:off x="6964045" y="4235450"/>
            <a:ext cx="2374265" cy="706755"/>
          </a:xfrm>
          <a:prstGeom prst="rect">
            <a:avLst/>
          </a:prstGeom>
          <a:noFill/>
        </p:spPr>
        <p:txBody>
          <a:bodyPr wrap="square" rtlCol="0">
            <a:spAutoFit/>
          </a:bodyPr>
          <a:p>
            <a:r>
              <a:rPr lang="x-none" altLang="en-US" sz="2000"/>
              <a:t>Posterior</a:t>
            </a:r>
            <a:endParaRPr lang="x-none" altLang="en-US" sz="2000"/>
          </a:p>
          <a:p>
            <a:r>
              <a:rPr lang="x-none" altLang="en-US" sz="2000"/>
              <a:t>p(category | cue)</a:t>
            </a:r>
            <a:endParaRPr lang="x-none" altLang="en-US" sz="20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a:xfrm>
            <a:off x="685800" y="609600"/>
            <a:ext cx="8246110" cy="1143000"/>
          </a:xfrm>
        </p:spPr>
        <p:txBody>
          <a:bodyPr/>
          <a:p>
            <a:r>
              <a:rPr lang="en-US" altLang="en-US"/>
              <a:t>Inference </a:t>
            </a:r>
            <a:r>
              <a:rPr lang="en-US" altLang="en-US" b="0"/>
              <a:t>under uncertainty</a:t>
            </a:r>
            <a:endParaRPr lang="en-US" altLang="en-US" b="0"/>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5" name="Picture 4"/>
          <p:cNvPicPr>
            <a:picLocks noChangeAspect="1"/>
          </p:cNvPicPr>
          <p:nvPr/>
        </p:nvPicPr>
        <p:blipFill>
          <a:blip r:embed="rId1"/>
          <a:stretch>
            <a:fillRect/>
          </a:stretch>
        </p:blipFill>
        <p:spPr>
          <a:xfrm>
            <a:off x="702945" y="1831975"/>
            <a:ext cx="4429760" cy="544195"/>
          </a:xfrm>
          <a:prstGeom prst="rect">
            <a:avLst/>
          </a:prstGeom>
        </p:spPr>
      </p:pic>
      <p:sp>
        <p:nvSpPr>
          <p:cNvPr id="6" name="Text Box 5"/>
          <p:cNvSpPr txBox="1"/>
          <p:nvPr/>
        </p:nvSpPr>
        <p:spPr>
          <a:xfrm>
            <a:off x="3636010" y="2557145"/>
            <a:ext cx="4485640" cy="829945"/>
          </a:xfrm>
          <a:prstGeom prst="rect">
            <a:avLst/>
          </a:prstGeom>
          <a:noFill/>
        </p:spPr>
        <p:txBody>
          <a:bodyPr wrap="square" rtlCol="0" anchor="t">
            <a:spAutoFit/>
          </a:bodyPr>
          <a:p>
            <a:pPr lvl="1"/>
            <a:r>
              <a:rPr lang="en-US" altLang="en-US">
                <a:sym typeface="+mn-ea"/>
              </a:rPr>
              <a:t>Start with </a:t>
            </a:r>
            <a:r>
              <a:rPr lang="en-US" altLang="en-US" b="1">
                <a:sym typeface="+mn-ea"/>
              </a:rPr>
              <a:t>uncertain beliefs </a:t>
            </a:r>
            <a:r>
              <a:rPr lang="en-US" altLang="en-US">
                <a:sym typeface="+mn-ea"/>
              </a:rPr>
              <a:t>(prior; c = /s/ or /sh/?)</a:t>
            </a:r>
            <a:endParaRPr lang="en-US"/>
          </a:p>
        </p:txBody>
      </p:sp>
      <p:sp>
        <p:nvSpPr>
          <p:cNvPr id="7" name="Text Box 6"/>
          <p:cNvSpPr txBox="1"/>
          <p:nvPr/>
        </p:nvSpPr>
        <p:spPr>
          <a:xfrm>
            <a:off x="2788285" y="3470910"/>
            <a:ext cx="5149215" cy="1198880"/>
          </a:xfrm>
          <a:prstGeom prst="rect">
            <a:avLst/>
          </a:prstGeom>
          <a:noFill/>
        </p:spPr>
        <p:txBody>
          <a:bodyPr wrap="square" rtlCol="0" anchor="t">
            <a:spAutoFit/>
          </a:bodyPr>
          <a:p>
            <a:r>
              <a:rPr lang="en-US" altLang="en-US">
                <a:sym typeface="+mn-ea"/>
              </a:rPr>
              <a:t>Generate </a:t>
            </a:r>
            <a:r>
              <a:rPr lang="en-US" altLang="en-US" b="1">
                <a:sym typeface="+mn-ea"/>
              </a:rPr>
              <a:t>predictions</a:t>
            </a:r>
            <a:r>
              <a:rPr lang="en-US" altLang="en-US">
                <a:sym typeface="+mn-ea"/>
              </a:rPr>
              <a:t> about the data you expect based on those beliefs (likelihood)</a:t>
            </a:r>
            <a:endParaRPr lang="en-US" altLang="en-US">
              <a:sym typeface="+mn-ea"/>
            </a:endParaRPr>
          </a:p>
        </p:txBody>
      </p:sp>
      <p:sp>
        <p:nvSpPr>
          <p:cNvPr id="8" name="Text Box 7"/>
          <p:cNvSpPr txBox="1"/>
          <p:nvPr/>
        </p:nvSpPr>
        <p:spPr>
          <a:xfrm>
            <a:off x="680085" y="4669790"/>
            <a:ext cx="4020820" cy="829945"/>
          </a:xfrm>
          <a:prstGeom prst="rect">
            <a:avLst/>
          </a:prstGeom>
          <a:noFill/>
        </p:spPr>
        <p:txBody>
          <a:bodyPr wrap="square" rtlCol="0" anchor="t">
            <a:spAutoFit/>
          </a:bodyPr>
          <a:p>
            <a:r>
              <a:rPr lang="en-US" altLang="en-US" b="1">
                <a:sym typeface="+mn-ea"/>
              </a:rPr>
              <a:t>Update</a:t>
            </a:r>
            <a:r>
              <a:rPr lang="en-US" altLang="en-US">
                <a:sym typeface="+mn-ea"/>
              </a:rPr>
              <a:t> beliefs to reduce </a:t>
            </a:r>
            <a:r>
              <a:rPr lang="en-US" altLang="en-US" b="1">
                <a:sym typeface="+mn-ea"/>
              </a:rPr>
              <a:t>prediction error</a:t>
            </a:r>
            <a:r>
              <a:rPr lang="en-US" altLang="en-US">
                <a:sym typeface="+mn-ea"/>
              </a:rPr>
              <a:t> (posterior)</a:t>
            </a:r>
            <a:endParaRPr lang="en-US" altLang="en-US">
              <a:sym typeface="+mn-ea"/>
            </a:endParaRPr>
          </a:p>
        </p:txBody>
      </p:sp>
      <p:sp>
        <p:nvSpPr>
          <p:cNvPr id="10" name="Rectangle 9"/>
          <p:cNvSpPr/>
          <p:nvPr/>
        </p:nvSpPr>
        <p:spPr>
          <a:xfrm>
            <a:off x="-38100" y="-38100"/>
            <a:ext cx="9220200" cy="6934200"/>
          </a:xfrm>
          <a:prstGeom prst="rect">
            <a:avLst/>
          </a:prstGeom>
          <a:solidFill>
            <a:schemeClr val="bg2">
              <a:alpha val="72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Text Box 8"/>
          <p:cNvSpPr txBox="1"/>
          <p:nvPr/>
        </p:nvSpPr>
        <p:spPr>
          <a:xfrm>
            <a:off x="827405" y="1998345"/>
            <a:ext cx="7755255" cy="2861310"/>
          </a:xfrm>
          <a:prstGeom prst="rect">
            <a:avLst/>
          </a:prstGeom>
          <a:noFill/>
        </p:spPr>
        <p:txBody>
          <a:bodyPr wrap="square" rtlCol="0" anchor="t">
            <a:spAutoFit/>
          </a:bodyPr>
          <a:p>
            <a:pPr lvl="0"/>
            <a:r>
              <a:rPr lang="en-US" altLang="en-US" sz="6000">
                <a:solidFill>
                  <a:srgbClr val="FF0000"/>
                </a:solidFill>
                <a:sym typeface="+mn-ea"/>
              </a:rPr>
              <a:t>Accurate </a:t>
            </a:r>
            <a:r>
              <a:rPr lang="en-US" altLang="en-US" sz="6000" b="1">
                <a:solidFill>
                  <a:srgbClr val="FF0000"/>
                </a:solidFill>
                <a:sym typeface="+mn-ea"/>
              </a:rPr>
              <a:t>inference</a:t>
            </a:r>
            <a:r>
              <a:rPr lang="en-US" altLang="en-US" sz="6000">
                <a:solidFill>
                  <a:srgbClr val="FF0000"/>
                </a:solidFill>
                <a:sym typeface="+mn-ea"/>
              </a:rPr>
              <a:t> requires good </a:t>
            </a:r>
            <a:r>
              <a:rPr lang="en-US" altLang="en-US" sz="6000" b="1">
                <a:solidFill>
                  <a:srgbClr val="FF0000"/>
                </a:solidFill>
                <a:sym typeface="+mn-ea"/>
              </a:rPr>
              <a:t>predictions</a:t>
            </a:r>
            <a:r>
              <a:rPr lang="en-US" altLang="en-US" sz="6000">
                <a:solidFill>
                  <a:srgbClr val="FF0000"/>
                </a:solidFill>
                <a:sym typeface="+mn-ea"/>
              </a:rPr>
              <a:t>*</a:t>
            </a:r>
            <a:endParaRPr lang="en-US" altLang="en-US" sz="6000">
              <a:solidFill>
                <a:srgbClr val="FF0000"/>
              </a:solidFill>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7" name="TextBox 6"/>
          <p:cNvSpPr txBox="1"/>
          <p:nvPr/>
        </p:nvSpPr>
        <p:spPr>
          <a:xfrm>
            <a:off x="228600" y="6320135"/>
            <a:ext cx="5573761" cy="461665"/>
          </a:xfrm>
          <a:prstGeom prst="rect">
            <a:avLst/>
          </a:prstGeom>
          <a:noFill/>
        </p:spPr>
        <p:txBody>
          <a:bodyPr wrap="none" rtlCol="0">
            <a:spAutoFit/>
          </a:bodyPr>
          <a:lstStyle/>
          <a:p>
            <a:r>
              <a:rPr lang="en-US" dirty="0" smtClean="0"/>
              <a:t>[Newman, Clouse, and Burnham, 2001]</a:t>
            </a:r>
            <a:endParaRPr lang="en-US" dirty="0"/>
          </a:p>
        </p:txBody>
      </p:sp>
      <p:grpSp>
        <p:nvGrpSpPr>
          <p:cNvPr id="10" name="Group 9"/>
          <p:cNvGrpSpPr/>
          <p:nvPr/>
        </p:nvGrpSpPr>
        <p:grpSpPr>
          <a:xfrm>
            <a:off x="2270947" y="685800"/>
            <a:ext cx="4053653" cy="5475111"/>
            <a:chOff x="1426633" y="239889"/>
            <a:chExt cx="3094567" cy="4179711"/>
          </a:xfrm>
        </p:grpSpPr>
        <p:pic>
          <p:nvPicPr>
            <p:cNvPr id="5" name="Picture 4" descr="newman-et-al-fig2-low-dists.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7800" y="2286000"/>
              <a:ext cx="3073400" cy="2133600"/>
            </a:xfrm>
            <a:prstGeom prst="rect">
              <a:avLst/>
            </a:prstGeom>
          </p:spPr>
        </p:pic>
        <p:pic>
          <p:nvPicPr>
            <p:cNvPr id="9" name="Picture 8" descr="newman-et-al-fig3-highvar-dis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633" y="239889"/>
              <a:ext cx="3073400" cy="2032000"/>
            </a:xfrm>
            <a:prstGeom prst="rect">
              <a:avLst/>
            </a:prstGeom>
          </p:spPr>
        </p:pic>
      </p:grpSp>
      <p:sp>
        <p:nvSpPr>
          <p:cNvPr id="8" name="Rectangle 7"/>
          <p:cNvSpPr/>
          <p:nvPr/>
        </p:nvSpPr>
        <p:spPr bwMode="auto">
          <a:xfrm>
            <a:off x="3886200" y="609600"/>
            <a:ext cx="1371600" cy="5715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grpSp>
        <p:nvGrpSpPr>
          <p:cNvPr id="13" name="Group 12"/>
          <p:cNvGrpSpPr/>
          <p:nvPr/>
        </p:nvGrpSpPr>
        <p:grpSpPr>
          <a:xfrm>
            <a:off x="4431038" y="2286000"/>
            <a:ext cx="4694246" cy="3048000"/>
            <a:chOff x="4431038" y="2286000"/>
            <a:chExt cx="4694246" cy="3048000"/>
          </a:xfrm>
        </p:grpSpPr>
        <p:pic>
          <p:nvPicPr>
            <p:cNvPr id="6" name="Picture 5" descr="newman-classification-curves-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038" y="2286000"/>
              <a:ext cx="4694246" cy="3048000"/>
            </a:xfrm>
            <a:prstGeom prst="rect">
              <a:avLst/>
            </a:prstGeom>
          </p:spPr>
        </p:pic>
        <p:sp>
          <p:nvSpPr>
            <p:cNvPr id="11" name="TextBox 10"/>
            <p:cNvSpPr txBox="1"/>
            <p:nvPr/>
          </p:nvSpPr>
          <p:spPr>
            <a:xfrm>
              <a:off x="7924800" y="3505200"/>
              <a:ext cx="902861" cy="461665"/>
            </a:xfrm>
            <a:prstGeom prst="rect">
              <a:avLst/>
            </a:prstGeom>
            <a:noFill/>
          </p:spPr>
          <p:txBody>
            <a:bodyPr wrap="none" rtlCol="0">
              <a:spAutoFit/>
            </a:bodyPr>
            <a:lstStyle/>
            <a:p>
              <a:r>
                <a:rPr lang="en-US" dirty="0" smtClean="0"/>
                <a:t>GGG</a:t>
              </a:r>
              <a:endParaRPr lang="en-US" dirty="0"/>
            </a:p>
          </p:txBody>
        </p:sp>
        <p:sp>
          <p:nvSpPr>
            <p:cNvPr id="12" name="TextBox 11"/>
            <p:cNvSpPr txBox="1"/>
            <p:nvPr/>
          </p:nvSpPr>
          <p:spPr>
            <a:xfrm>
              <a:off x="6019800" y="2514600"/>
              <a:ext cx="663463" cy="461665"/>
            </a:xfrm>
            <a:prstGeom prst="rect">
              <a:avLst/>
            </a:prstGeom>
            <a:noFill/>
          </p:spPr>
          <p:txBody>
            <a:bodyPr wrap="none" rtlCol="0">
              <a:spAutoFit/>
            </a:bodyPr>
            <a:lstStyle/>
            <a:p>
              <a:r>
                <a:rPr lang="en-US" dirty="0" smtClean="0"/>
                <a:t>IAF</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4.72222E-6 -4.07407E-6 L -0.2283 0.00093 " pathEditMode="relative" rAng="0" ptsTypes="AA">
                                      <p:cBhvr>
                                        <p:cTn id="12" dur="1000" fill="hold"/>
                                        <p:tgtEl>
                                          <p:spTgt spid="10"/>
                                        </p:tgtEl>
                                        <p:attrNameLst>
                                          <p:attrName>ppt_x</p:attrName>
                                          <p:attrName>ppt_y</p:attrName>
                                        </p:attrNameLst>
                                      </p:cBhvr>
                                      <p:rCtr x="-11424" y="46"/>
                                    </p:animMotion>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Coping with </a:t>
            </a:r>
            <a:r>
              <a:rPr lang="en-US" dirty="0" smtClean="0"/>
              <a:t>variation</a:t>
            </a:r>
            <a:endParaRPr lang="en-US" dirty="0"/>
          </a:p>
        </p:txBody>
      </p:sp>
      <p:sp>
        <p:nvSpPr>
          <p:cNvPr id="3" name="Content Placeholder 2"/>
          <p:cNvSpPr>
            <a:spLocks noGrp="1"/>
          </p:cNvSpPr>
          <p:nvPr>
            <p:ph idx="1"/>
          </p:nvPr>
        </p:nvSpPr>
        <p:spPr/>
        <p:txBody>
          <a:bodyPr/>
          <a:lstStyle/>
          <a:p>
            <a:r>
              <a:rPr lang="en-US" dirty="0" smtClean="0"/>
              <a:t>Listeners </a:t>
            </a:r>
            <a:r>
              <a:rPr lang="en-US" b="1" dirty="0" smtClean="0"/>
              <a:t>rapidly adapt</a:t>
            </a:r>
            <a:r>
              <a:rPr lang="en-US" dirty="0" smtClean="0"/>
              <a:t> to accented speech</a:t>
            </a:r>
            <a:endParaRPr lang="en-US" dirty="0" smtClean="0"/>
          </a:p>
          <a:p>
            <a:r>
              <a:rPr lang="en-US" dirty="0" smtClean="0"/>
              <a:t>With just a </a:t>
            </a:r>
            <a:r>
              <a:rPr lang="en-US" b="1" dirty="0" smtClean="0"/>
              <a:t>few minutes </a:t>
            </a:r>
            <a:r>
              <a:rPr lang="en-US" dirty="0" smtClean="0"/>
              <a:t>of exposure, comprehension gets much better </a:t>
            </a:r>
            <a:br>
              <a:rPr lang="en-US" dirty="0" smtClean="0"/>
            </a:br>
            <a:r>
              <a:rPr lang="en-US" sz="1800" dirty="0" smtClean="0">
                <a:solidFill>
                  <a:schemeClr val="tx1">
                    <a:lumMod val="60000"/>
                    <a:lumOff val="40000"/>
                  </a:schemeClr>
                </a:solidFill>
              </a:rPr>
              <a:t>[Clarke and Garrett, 2004]</a:t>
            </a:r>
            <a:endParaRPr lang="en-US" sz="1800" dirty="0" smtClean="0">
              <a:solidFill>
                <a:schemeClr val="tx1">
                  <a:lumMod val="60000"/>
                  <a:lumOff val="40000"/>
                </a:schemeClr>
              </a:solidFill>
            </a:endParaRPr>
          </a:p>
          <a:p>
            <a:pPr algn="l"/>
            <a:r>
              <a:rPr lang="x-none" altLang="en-US" sz="3200" b="1" dirty="0" smtClean="0"/>
              <a:t>How </a:t>
            </a:r>
            <a:r>
              <a:rPr lang="x-none" altLang="en-US" sz="3200" dirty="0" smtClean="0"/>
              <a:t>do people adjust category boundaries so fast?</a:t>
            </a:r>
            <a:endParaRPr lang="x-none" altLang="en-US" sz="3200" dirty="0" smtClean="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5" name="Text Box 4"/>
          <p:cNvSpPr txBox="1"/>
          <p:nvPr/>
        </p:nvSpPr>
        <p:spPr>
          <a:xfrm>
            <a:off x="596900" y="2022475"/>
            <a:ext cx="8394700" cy="2202180"/>
          </a:xfrm>
          <a:prstGeom prst="rect">
            <a:avLst/>
          </a:prstGeom>
          <a:noFill/>
        </p:spPr>
        <p:txBody>
          <a:bodyPr wrap="square" rtlCol="0">
            <a:spAutoFit/>
          </a:bodyPr>
          <a:p>
            <a:pPr lvl="0" latinLnBrk="0">
              <a:lnSpc>
                <a:spcPct val="80000"/>
              </a:lnSpc>
            </a:pPr>
            <a:r>
              <a:rPr lang="x-none" altLang="en-US" sz="8000" b="1" i="1">
                <a:solidFill>
                  <a:srgbClr val="FF0000"/>
                </a:solidFill>
              </a:rPr>
              <a:t>Distributional learning!!</a:t>
            </a:r>
            <a:endParaRPr lang="x-none" altLang="en-US" sz="8000" b="1" i="1">
              <a:solidFill>
                <a:srgbClr val="FF0000"/>
              </a:solidFill>
            </a:endParaRPr>
          </a:p>
        </p:txBody>
      </p:sp>
    </p:spTree>
  </p:cSld>
  <p:clrMapOvr>
    <a:masterClrMapping/>
  </p:clrMapOvr>
  <p:timing>
    <p:tnLst>
      <p:par>
        <p:cTn id="1" dur="indefinite" restart="never" nodeType="tmRoot"/>
      </p:par>
    </p:tnLst>
    <p:bldLst>
      <p:bldP spid="5" grpId="0"/>
      <p:bldP spid="5" grpId="1"/>
      <p:bldP spid="5"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x-none" altLang="en-US"/>
              <a:t>Distributional learning</a:t>
            </a:r>
            <a:endParaRPr lang="x-none" altLang="en-US"/>
          </a:p>
        </p:txBody>
      </p:sp>
      <p:sp>
        <p:nvSpPr>
          <p:cNvPr id="6" name="Content Placeholder 5"/>
          <p:cNvSpPr>
            <a:spLocks noGrp="1"/>
          </p:cNvSpPr>
          <p:nvPr>
            <p:ph idx="1"/>
          </p:nvPr>
        </p:nvSpPr>
        <p:spPr/>
        <p:txBody>
          <a:bodyPr/>
          <a:p>
            <a:r>
              <a:rPr lang="x-none" altLang="en-US"/>
              <a:t>Try to </a:t>
            </a:r>
            <a:r>
              <a:rPr lang="x-none" altLang="en-US" b="1"/>
              <a:t>reduce prediction error</a:t>
            </a:r>
            <a:r>
              <a:rPr lang="x-none" altLang="en-US"/>
              <a:t> for the data you've seen</a:t>
            </a:r>
            <a:endParaRPr lang="x-none" altLang="en-US"/>
          </a:p>
          <a:p>
            <a:r>
              <a:rPr lang="x-none" altLang="en-US"/>
              <a:t>Makes your predictions better in the future</a:t>
            </a:r>
            <a:endParaRPr lang="x-none" altLang="en-US"/>
          </a:p>
          <a:p>
            <a:r>
              <a:rPr lang="x-none" altLang="en-US"/>
              <a:t>...and inferences more accurate</a:t>
            </a:r>
            <a:endParaRPr lang="x-none" altLang="en-US"/>
          </a:p>
        </p:txBody>
      </p:sp>
      <p:sp>
        <p:nvSpPr>
          <p:cNvPr id="2" name="Slide Number Placeholder 1"/>
          <p:cNvSpPr>
            <a:spLocks noGrp="1"/>
          </p:cNvSpPr>
          <p:nvPr>
            <p:ph type="sldNum" sz="quarter" idx="12"/>
          </p:nvPr>
        </p:nvSpPr>
        <p:spPr/>
        <p:txBody>
          <a:bodyPr/>
          <a:p>
            <a:fld id="{F7B6E4B8-3581-4EBC-9FE4-0D48241C9678}"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hematic-recal-pdf.pdf"/>
          <p:cNvPicPr>
            <a:picLocks noChangeAspect="1"/>
          </p:cNvPicPr>
          <p:nvPr/>
        </p:nvPicPr>
        <p:blipFill>
          <a:blip r:embed="rId1"/>
          <a:stretch>
            <a:fillRect/>
          </a:stretch>
        </p:blipFill>
        <p:spPr>
          <a:xfrm>
            <a:off x="4191000" y="-838200"/>
            <a:ext cx="4343400" cy="5791200"/>
          </a:xfrm>
          <a:prstGeom prst="rect">
            <a:avLst/>
          </a:prstGeom>
        </p:spPr>
      </p:pic>
      <p:pic>
        <p:nvPicPr>
          <p:cNvPr id="8" name="Picture 7" descr="schematic-recal-pdf-base.pdf"/>
          <p:cNvPicPr>
            <a:picLocks noChangeAspect="1"/>
          </p:cNvPicPr>
          <p:nvPr/>
        </p:nvPicPr>
        <p:blipFill>
          <a:blip r:embed="rId2"/>
          <a:stretch>
            <a:fillRect/>
          </a:stretch>
        </p:blipFill>
        <p:spPr>
          <a:xfrm>
            <a:off x="4191000" y="-838200"/>
            <a:ext cx="4343400" cy="5791200"/>
          </a:xfrm>
          <a:prstGeom prst="rect">
            <a:avLst/>
          </a:prstGeom>
        </p:spPr>
      </p:pic>
      <p:sp>
        <p:nvSpPr>
          <p:cNvPr id="12" name="TextBox 11"/>
          <p:cNvSpPr txBox="1"/>
          <p:nvPr/>
        </p:nvSpPr>
        <p:spPr>
          <a:xfrm>
            <a:off x="533400" y="457200"/>
            <a:ext cx="6129655" cy="1224915"/>
          </a:xfrm>
          <a:prstGeom prst="rect">
            <a:avLst/>
          </a:prstGeom>
          <a:noFill/>
        </p:spPr>
        <p:txBody>
          <a:bodyPr wrap="none" rtlCol="0">
            <a:spAutoFit/>
          </a:bodyPr>
          <a:lstStyle/>
          <a:p>
            <a:pPr>
              <a:lnSpc>
                <a:spcPct val="80000"/>
              </a:lnSpc>
            </a:pPr>
            <a:r>
              <a:rPr lang="en-US" sz="4300" dirty="0" smtClean="0">
                <a:solidFill>
                  <a:srgbClr val="404040"/>
                </a:solidFill>
              </a:rPr>
              <a:t>distributional learning for</a:t>
            </a:r>
            <a:endParaRPr lang="en-US" sz="4300" dirty="0" smtClean="0">
              <a:solidFill>
                <a:srgbClr val="404040"/>
              </a:solidFill>
            </a:endParaRPr>
          </a:p>
          <a:p>
            <a:pPr>
              <a:lnSpc>
                <a:spcPct val="80000"/>
              </a:lnSpc>
            </a:pPr>
            <a:r>
              <a:rPr lang="x-none" altLang="en-US" sz="4300" b="1" dirty="0" smtClean="0">
                <a:solidFill>
                  <a:srgbClr val="F8766D"/>
                </a:solidFill>
              </a:rPr>
              <a:t>ambiguous </a:t>
            </a:r>
            <a:r>
              <a:rPr lang="en-US" sz="4300" dirty="0" smtClean="0">
                <a:solidFill>
                  <a:srgbClr val="F8766D"/>
                </a:solidFill>
              </a:rPr>
              <a:t>/b/</a:t>
            </a:r>
            <a:endParaRPr lang="en-US" sz="4300" dirty="0">
              <a:solidFill>
                <a:srgbClr val="F8766D"/>
              </a:solidFill>
            </a:endParaRPr>
          </a:p>
        </p:txBody>
      </p:sp>
      <p:pic>
        <p:nvPicPr>
          <p:cNvPr id="9" name="Picture 8" descr="schematic-adapt-id.pdf"/>
          <p:cNvPicPr>
            <a:picLocks noChangeAspect="1"/>
          </p:cNvPicPr>
          <p:nvPr/>
        </p:nvPicPr>
        <p:blipFill>
          <a:blip r:embed="rId3"/>
          <a:stretch>
            <a:fillRect/>
          </a:stretch>
        </p:blipFill>
        <p:spPr>
          <a:xfrm>
            <a:off x="685800" y="2259521"/>
            <a:ext cx="2987222" cy="2779776"/>
          </a:xfrm>
          <a:prstGeom prst="rect">
            <a:avLst/>
          </a:prstGeom>
        </p:spPr>
      </p:pic>
      <p:pic>
        <p:nvPicPr>
          <p:cNvPr id="6" name="Picture 5" descr="schematic-adapt-id.pdf"/>
          <p:cNvPicPr>
            <a:picLocks noChangeAspect="1"/>
          </p:cNvPicPr>
          <p:nvPr/>
        </p:nvPicPr>
        <p:blipFill>
          <a:blip r:embed="rId4"/>
          <a:stretch>
            <a:fillRect/>
          </a:stretch>
        </p:blipFill>
        <p:spPr>
          <a:xfrm>
            <a:off x="685800" y="2259521"/>
            <a:ext cx="2987221" cy="2779776"/>
          </a:xfrm>
          <a:prstGeom prst="rect">
            <a:avLst/>
          </a:prstGeom>
        </p:spPr>
      </p:pic>
      <p:pic>
        <p:nvPicPr>
          <p:cNvPr id="7" name="Picture 6" descr="schematic-adapt-id.pdf"/>
          <p:cNvPicPr>
            <a:picLocks noChangeAspect="1"/>
          </p:cNvPicPr>
          <p:nvPr/>
        </p:nvPicPr>
        <p:blipFill>
          <a:blip r:embed="rId5"/>
          <a:stretch>
            <a:fillRect/>
          </a:stretch>
        </p:blipFill>
        <p:spPr>
          <a:xfrm>
            <a:off x="685800" y="2259521"/>
            <a:ext cx="2987221" cy="2779776"/>
          </a:xfrm>
          <a:prstGeom prst="rect">
            <a:avLst/>
          </a:prstGeom>
        </p:spPr>
      </p:pic>
      <p:sp>
        <p:nvSpPr>
          <p:cNvPr id="16" name="Slide Number Placeholder 15"/>
          <p:cNvSpPr>
            <a:spLocks noGrp="1"/>
          </p:cNvSpPr>
          <p:nvPr>
            <p:ph type="sldNum" sz="quarter" idx="12"/>
          </p:nvPr>
        </p:nvSpPr>
        <p:spPr/>
        <p:txBody>
          <a:bodyPr/>
          <a:lstStyle/>
          <a:p>
            <a:fld id="{5F80C8D4-EBF1-459B-B948-4CDFA6C62824}" type="slidenum">
              <a:rPr lang="en-US" smtClean="0"/>
            </a:fld>
            <a:endParaRPr lang="en-US"/>
          </a:p>
        </p:txBody>
      </p:sp>
      <p:sp>
        <p:nvSpPr>
          <p:cNvPr id="2" name="Rectangle 1"/>
          <p:cNvSpPr/>
          <p:nvPr/>
        </p:nvSpPr>
        <p:spPr bwMode="auto">
          <a:xfrm>
            <a:off x="5791200" y="4267200"/>
            <a:ext cx="12192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pic>
        <p:nvPicPr>
          <p:cNvPr id="10" name="Picture 9" descr="schematic-adapt-id.pdf"/>
          <p:cNvPicPr>
            <a:picLocks noChangeAspect="1"/>
          </p:cNvPicPr>
          <p:nvPr/>
        </p:nvPicPr>
        <p:blipFill rotWithShape="1">
          <a:blip r:embed="rId5"/>
          <a:srcRect l="45781" t="72051" r="27815" b="18142"/>
          <a:stretch>
            <a:fillRect/>
          </a:stretch>
        </p:blipFill>
        <p:spPr>
          <a:xfrm>
            <a:off x="6019800" y="4267200"/>
            <a:ext cx="788738" cy="267369"/>
          </a:xfrm>
          <a:prstGeom prst="rect">
            <a:avLst/>
          </a:prstGeom>
        </p:spPr>
      </p:pic>
      <p:sp>
        <p:nvSpPr>
          <p:cNvPr id="3" name="TextBox 2"/>
          <p:cNvSpPr txBox="1"/>
          <p:nvPr/>
        </p:nvSpPr>
        <p:spPr>
          <a:xfrm>
            <a:off x="4648200" y="2057400"/>
            <a:ext cx="543739" cy="461665"/>
          </a:xfrm>
          <a:prstGeom prst="rect">
            <a:avLst/>
          </a:prstGeom>
          <a:noFill/>
        </p:spPr>
        <p:txBody>
          <a:bodyPr wrap="none" rtlCol="0">
            <a:spAutoFit/>
          </a:bodyPr>
          <a:lstStyle/>
          <a:p>
            <a:r>
              <a:rPr lang="en-US" dirty="0" smtClean="0"/>
              <a:t>/b/</a:t>
            </a:r>
            <a:endParaRPr lang="en-US" dirty="0"/>
          </a:p>
        </p:txBody>
      </p:sp>
      <p:sp>
        <p:nvSpPr>
          <p:cNvPr id="13" name="TextBox 12"/>
          <p:cNvSpPr txBox="1"/>
          <p:nvPr/>
        </p:nvSpPr>
        <p:spPr>
          <a:xfrm>
            <a:off x="7609661" y="2052935"/>
            <a:ext cx="543739" cy="461665"/>
          </a:xfrm>
          <a:prstGeom prst="rect">
            <a:avLst/>
          </a:prstGeom>
          <a:noFill/>
        </p:spPr>
        <p:txBody>
          <a:bodyPr wrap="none" rtlCol="0">
            <a:spAutoFit/>
          </a:bodyPr>
          <a:lstStyle/>
          <a:p>
            <a:r>
              <a:rPr lang="en-US" dirty="0" smtClean="0"/>
              <a:t>/d/</a:t>
            </a:r>
            <a:endParaRPr lang="en-US" dirty="0"/>
          </a:p>
        </p:txBody>
      </p:sp>
      <p:grpSp>
        <p:nvGrpSpPr>
          <p:cNvPr id="15" name="Group 14"/>
          <p:cNvGrpSpPr/>
          <p:nvPr/>
        </p:nvGrpSpPr>
        <p:grpSpPr>
          <a:xfrm>
            <a:off x="6163310" y="4253865"/>
            <a:ext cx="339090" cy="203200"/>
            <a:chOff x="9706" y="6699"/>
            <a:chExt cx="534" cy="320"/>
          </a:xfrm>
        </p:grpSpPr>
        <p:sp>
          <p:nvSpPr>
            <p:cNvPr id="4" name="Oval 3"/>
            <p:cNvSpPr/>
            <p:nvPr/>
          </p:nvSpPr>
          <p:spPr>
            <a:xfrm>
              <a:off x="9706" y="681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5" name="Oval 4"/>
            <p:cNvSpPr/>
            <p:nvPr/>
          </p:nvSpPr>
          <p:spPr>
            <a:xfrm>
              <a:off x="9906" y="68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1" name="Oval 10"/>
            <p:cNvSpPr/>
            <p:nvPr/>
          </p:nvSpPr>
          <p:spPr>
            <a:xfrm>
              <a:off x="10120" y="6760"/>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4" name="Oval 13"/>
            <p:cNvSpPr/>
            <p:nvPr/>
          </p:nvSpPr>
          <p:spPr>
            <a:xfrm>
              <a:off x="9946" y="6699"/>
              <a:ext cx="120" cy="12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grpSp>
      <p:grpSp>
        <p:nvGrpSpPr>
          <p:cNvPr id="20" name="Group 19"/>
          <p:cNvGrpSpPr/>
          <p:nvPr/>
        </p:nvGrpSpPr>
        <p:grpSpPr>
          <a:xfrm>
            <a:off x="6370955" y="3295015"/>
            <a:ext cx="1814195" cy="910590"/>
            <a:chOff x="10033" y="5189"/>
            <a:chExt cx="2857" cy="1434"/>
          </a:xfrm>
        </p:grpSpPr>
        <p:cxnSp>
          <p:nvCxnSpPr>
            <p:cNvPr id="18" name="Straight Arrow Connector 17"/>
            <p:cNvCxnSpPr/>
            <p:nvPr/>
          </p:nvCxnSpPr>
          <p:spPr>
            <a:xfrm>
              <a:off x="10033" y="6053"/>
              <a:ext cx="0" cy="570"/>
            </a:xfrm>
            <a:prstGeom prst="straightConnector1">
              <a:avLst/>
            </a:prstGeom>
            <a:solidFill>
              <a:schemeClr val="accent1"/>
            </a:solidFill>
            <a:ln w="9525" cap="flat" cmpd="sng" algn="ctr">
              <a:solidFill>
                <a:schemeClr val="tx2"/>
              </a:solidFill>
              <a:prstDash val="solid"/>
              <a:round/>
              <a:headEnd type="none" w="med" len="med"/>
              <a:tailEnd type="arrow" w="med" len="med"/>
            </a:ln>
          </p:spPr>
        </p:cxnSp>
        <p:sp>
          <p:nvSpPr>
            <p:cNvPr id="19" name="Text Box 18"/>
            <p:cNvSpPr txBox="1"/>
            <p:nvPr/>
          </p:nvSpPr>
          <p:spPr>
            <a:xfrm>
              <a:off x="10110" y="5189"/>
              <a:ext cx="2780" cy="816"/>
            </a:xfrm>
            <a:prstGeom prst="rect">
              <a:avLst/>
            </a:prstGeom>
            <a:solidFill>
              <a:schemeClr val="bg2">
                <a:alpha val="77000"/>
              </a:schemeClr>
            </a:solidFill>
          </p:spPr>
          <p:txBody>
            <a:bodyPr wrap="none" rtlCol="0">
              <a:spAutoFit/>
            </a:bodyPr>
            <a:p>
              <a:r>
                <a:rPr lang="x-none" altLang="en-US" sz="1400">
                  <a:solidFill>
                    <a:schemeClr val="tx2"/>
                  </a:solidFill>
                </a:rPr>
                <a:t>low probability = </a:t>
              </a:r>
              <a:endParaRPr lang="x-none" altLang="en-US" sz="1400">
                <a:solidFill>
                  <a:schemeClr val="tx2"/>
                </a:solidFill>
              </a:endParaRPr>
            </a:p>
            <a:p>
              <a:r>
                <a:rPr lang="x-none" altLang="en-US" sz="1400">
                  <a:solidFill>
                    <a:schemeClr val="tx2"/>
                  </a:solidFill>
                </a:rPr>
                <a:t>high prediction error</a:t>
              </a:r>
              <a:endParaRPr lang="x-none" altLang="en-US" sz="1400">
                <a:solidFill>
                  <a:schemeClr val="tx2"/>
                </a:solidFill>
              </a:endParaRPr>
            </a:p>
          </p:txBody>
        </p:sp>
      </p:grpSp>
      <p:grpSp>
        <p:nvGrpSpPr>
          <p:cNvPr id="21" name="Group 20"/>
          <p:cNvGrpSpPr/>
          <p:nvPr/>
        </p:nvGrpSpPr>
        <p:grpSpPr>
          <a:xfrm>
            <a:off x="6370955" y="3295015"/>
            <a:ext cx="1902460" cy="910590"/>
            <a:chOff x="10033" y="5189"/>
            <a:chExt cx="2996" cy="1434"/>
          </a:xfrm>
        </p:grpSpPr>
        <p:cxnSp>
          <p:nvCxnSpPr>
            <p:cNvPr id="22" name="Straight Arrow Connector 21"/>
            <p:cNvCxnSpPr/>
            <p:nvPr/>
          </p:nvCxnSpPr>
          <p:spPr>
            <a:xfrm>
              <a:off x="10033" y="5219"/>
              <a:ext cx="0" cy="1404"/>
            </a:xfrm>
            <a:prstGeom prst="straightConnector1">
              <a:avLst/>
            </a:prstGeom>
            <a:solidFill>
              <a:schemeClr val="accent1"/>
            </a:solidFill>
            <a:ln w="9525" cap="flat" cmpd="sng" algn="ctr">
              <a:solidFill>
                <a:srgbClr val="F8766D"/>
              </a:solidFill>
              <a:prstDash val="solid"/>
              <a:round/>
              <a:headEnd type="none" w="med" len="med"/>
              <a:tailEnd type="arrow" w="med" len="med"/>
            </a:ln>
          </p:spPr>
        </p:cxnSp>
        <p:sp>
          <p:nvSpPr>
            <p:cNvPr id="23" name="Text Box 22"/>
            <p:cNvSpPr txBox="1"/>
            <p:nvPr/>
          </p:nvSpPr>
          <p:spPr>
            <a:xfrm>
              <a:off x="10110" y="5189"/>
              <a:ext cx="2919" cy="816"/>
            </a:xfrm>
            <a:prstGeom prst="rect">
              <a:avLst/>
            </a:prstGeom>
            <a:solidFill>
              <a:schemeClr val="bg2">
                <a:alpha val="77000"/>
              </a:schemeClr>
            </a:solidFill>
          </p:spPr>
          <p:txBody>
            <a:bodyPr wrap="none" rtlCol="0">
              <a:spAutoFit/>
            </a:bodyPr>
            <a:p>
              <a:r>
                <a:rPr lang="x-none" altLang="en-US" sz="1400">
                  <a:solidFill>
                    <a:schemeClr val="tx2"/>
                  </a:solidFill>
                </a:rPr>
                <a:t>higher probability = </a:t>
              </a:r>
              <a:endParaRPr lang="x-none" altLang="en-US" sz="1400">
                <a:solidFill>
                  <a:schemeClr val="tx2"/>
                </a:solidFill>
              </a:endParaRPr>
            </a:p>
            <a:p>
              <a:r>
                <a:rPr lang="x-none" altLang="en-US" sz="1400">
                  <a:solidFill>
                    <a:schemeClr val="tx2"/>
                  </a:solidFill>
                </a:rPr>
                <a:t>lower prediction error</a:t>
              </a:r>
              <a:endParaRPr lang="x-none" altLang="en-US" sz="140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33400" y="457200"/>
            <a:ext cx="6129655" cy="1224915"/>
          </a:xfrm>
          <a:prstGeom prst="rect">
            <a:avLst/>
          </a:prstGeom>
          <a:noFill/>
        </p:spPr>
        <p:txBody>
          <a:bodyPr wrap="none" rtlCol="0">
            <a:spAutoFit/>
          </a:bodyPr>
          <a:lstStyle/>
          <a:p>
            <a:pPr algn="l">
              <a:lnSpc>
                <a:spcPct val="80000"/>
              </a:lnSpc>
            </a:pPr>
            <a:r>
              <a:rPr lang="en-US" sz="4300" dirty="0" smtClean="0">
                <a:solidFill>
                  <a:srgbClr val="404040"/>
                </a:solidFill>
                <a:sym typeface="+mn-ea"/>
              </a:rPr>
              <a:t>distributional learning for</a:t>
            </a:r>
            <a:endParaRPr lang="en-US" sz="4300" dirty="0" smtClean="0">
              <a:solidFill>
                <a:schemeClr val="tx1">
                  <a:lumMod val="50000"/>
                </a:schemeClr>
              </a:solidFill>
            </a:endParaRPr>
          </a:p>
          <a:p>
            <a:pPr algn="l">
              <a:lnSpc>
                <a:spcPct val="80000"/>
              </a:lnSpc>
            </a:pPr>
            <a:r>
              <a:rPr lang="en-US" sz="4300" b="1" dirty="0" smtClean="0">
                <a:solidFill>
                  <a:srgbClr val="00BFC4"/>
                </a:solidFill>
              </a:rPr>
              <a:t>prototypical </a:t>
            </a:r>
            <a:r>
              <a:rPr lang="en-US" sz="4300" dirty="0" smtClean="0">
                <a:solidFill>
                  <a:srgbClr val="00BFC4"/>
                </a:solidFill>
              </a:rPr>
              <a:t>/b/</a:t>
            </a:r>
            <a:endParaRPr lang="en-US" sz="4300" dirty="0" smtClean="0">
              <a:solidFill>
                <a:srgbClr val="00BFC4"/>
              </a:solidFill>
            </a:endParaRPr>
          </a:p>
        </p:txBody>
      </p:sp>
      <p:pic>
        <p:nvPicPr>
          <p:cNvPr id="9" name="Picture 8" descr="schematic-adapt-id.pdf"/>
          <p:cNvPicPr>
            <a:picLocks noChangeAspect="1"/>
          </p:cNvPicPr>
          <p:nvPr/>
        </p:nvPicPr>
        <p:blipFill>
          <a:blip r:embed="rId1"/>
          <a:stretch>
            <a:fillRect/>
          </a:stretch>
        </p:blipFill>
        <p:spPr>
          <a:xfrm>
            <a:off x="685799" y="2263775"/>
            <a:ext cx="2971800" cy="2765425"/>
          </a:xfrm>
          <a:prstGeom prst="rect">
            <a:avLst/>
          </a:prstGeom>
        </p:spPr>
      </p:pic>
      <p:pic>
        <p:nvPicPr>
          <p:cNvPr id="6" name="Picture 5" descr="schematic-adapt-id.pdf"/>
          <p:cNvPicPr>
            <a:picLocks noChangeAspect="1"/>
          </p:cNvPicPr>
          <p:nvPr/>
        </p:nvPicPr>
        <p:blipFill>
          <a:blip r:embed="rId2"/>
          <a:stretch>
            <a:fillRect/>
          </a:stretch>
        </p:blipFill>
        <p:spPr>
          <a:xfrm>
            <a:off x="685802" y="2263777"/>
            <a:ext cx="2971797" cy="2765423"/>
          </a:xfrm>
          <a:prstGeom prst="rect">
            <a:avLst/>
          </a:prstGeom>
        </p:spPr>
      </p:pic>
      <p:pic>
        <p:nvPicPr>
          <p:cNvPr id="7" name="Picture 6" descr="schematic-adapt-id.pdf"/>
          <p:cNvPicPr>
            <a:picLocks noChangeAspect="1"/>
          </p:cNvPicPr>
          <p:nvPr/>
        </p:nvPicPr>
        <p:blipFill>
          <a:blip r:embed="rId3"/>
          <a:stretch>
            <a:fillRect/>
          </a:stretch>
        </p:blipFill>
        <p:spPr>
          <a:xfrm>
            <a:off x="685802" y="2263777"/>
            <a:ext cx="2971797" cy="2765423"/>
          </a:xfrm>
          <a:prstGeom prst="rect">
            <a:avLst/>
          </a:prstGeom>
        </p:spPr>
      </p:pic>
      <p:pic>
        <p:nvPicPr>
          <p:cNvPr id="8" name="Picture 7" descr="schematic-recal-pdf-base.pdf"/>
          <p:cNvPicPr>
            <a:picLocks noChangeAspect="1"/>
          </p:cNvPicPr>
          <p:nvPr/>
        </p:nvPicPr>
        <p:blipFill>
          <a:blip r:embed="rId4"/>
          <a:stretch>
            <a:fillRect/>
          </a:stretch>
        </p:blipFill>
        <p:spPr>
          <a:xfrm>
            <a:off x="4191000" y="-838200"/>
            <a:ext cx="4343400" cy="5791200"/>
          </a:xfrm>
          <a:prstGeom prst="rect">
            <a:avLst/>
          </a:prstGeom>
        </p:spPr>
      </p:pic>
      <p:pic>
        <p:nvPicPr>
          <p:cNvPr id="13" name="Picture 12" descr="schematic-recal-pdf-points.pdf"/>
          <p:cNvPicPr>
            <a:picLocks noChangeAspect="1"/>
          </p:cNvPicPr>
          <p:nvPr/>
        </p:nvPicPr>
        <p:blipFill>
          <a:blip r:embed="rId5"/>
          <a:stretch>
            <a:fillRect/>
          </a:stretch>
        </p:blipFill>
        <p:spPr>
          <a:xfrm>
            <a:off x="4191000" y="-838200"/>
            <a:ext cx="4343400" cy="5791200"/>
          </a:xfrm>
          <a:prstGeom prst="rect">
            <a:avLst/>
          </a:prstGeom>
        </p:spPr>
      </p:pic>
      <p:sp>
        <p:nvSpPr>
          <p:cNvPr id="15" name="Slide Number Placeholder 14"/>
          <p:cNvSpPr>
            <a:spLocks noGrp="1"/>
          </p:cNvSpPr>
          <p:nvPr>
            <p:ph type="sldNum" sz="quarter" idx="12"/>
          </p:nvPr>
        </p:nvSpPr>
        <p:spPr/>
        <p:txBody>
          <a:bodyPr/>
          <a:lstStyle/>
          <a:p>
            <a:fld id="{5F80C8D4-EBF1-459B-B948-4CDFA6C62824}" type="slidenum">
              <a:rPr lang="en-US" smtClean="0"/>
            </a:fld>
            <a:endParaRPr lang="en-US"/>
          </a:p>
        </p:txBody>
      </p:sp>
      <p:grpSp>
        <p:nvGrpSpPr>
          <p:cNvPr id="2" name="Group 1"/>
          <p:cNvGrpSpPr/>
          <p:nvPr/>
        </p:nvGrpSpPr>
        <p:grpSpPr>
          <a:xfrm>
            <a:off x="5172710" y="4253865"/>
            <a:ext cx="339090" cy="203200"/>
            <a:chOff x="9706" y="6699"/>
            <a:chExt cx="534" cy="320"/>
          </a:xfrm>
          <a:solidFill>
            <a:srgbClr val="00BFC4"/>
          </a:solidFill>
        </p:grpSpPr>
        <p:sp>
          <p:nvSpPr>
            <p:cNvPr id="4" name="Oval 3"/>
            <p:cNvSpPr/>
            <p:nvPr/>
          </p:nvSpPr>
          <p:spPr>
            <a:xfrm>
              <a:off x="9706" y="6819"/>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5" name="Oval 4"/>
            <p:cNvSpPr/>
            <p:nvPr/>
          </p:nvSpPr>
          <p:spPr>
            <a:xfrm>
              <a:off x="9906" y="6899"/>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1" name="Oval 10"/>
            <p:cNvSpPr/>
            <p:nvPr/>
          </p:nvSpPr>
          <p:spPr>
            <a:xfrm>
              <a:off x="10120" y="6760"/>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3" name="Oval 2"/>
            <p:cNvSpPr/>
            <p:nvPr/>
          </p:nvSpPr>
          <p:spPr>
            <a:xfrm>
              <a:off x="9946" y="6699"/>
              <a:ext cx="120" cy="120"/>
            </a:xfrm>
            <a:prstGeom prst="ellipse">
              <a:avLst/>
            </a:prstGeom>
            <a:grp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grpSp>
      <p:grpSp>
        <p:nvGrpSpPr>
          <p:cNvPr id="21" name="Group 20"/>
          <p:cNvGrpSpPr/>
          <p:nvPr/>
        </p:nvGrpSpPr>
        <p:grpSpPr>
          <a:xfrm>
            <a:off x="5354955" y="2494280"/>
            <a:ext cx="2268220" cy="1711325"/>
            <a:chOff x="10033" y="3928"/>
            <a:chExt cx="3572" cy="2695"/>
          </a:xfrm>
        </p:grpSpPr>
        <p:cxnSp>
          <p:nvCxnSpPr>
            <p:cNvPr id="22" name="Straight Arrow Connector 21"/>
            <p:cNvCxnSpPr/>
            <p:nvPr/>
          </p:nvCxnSpPr>
          <p:spPr>
            <a:xfrm>
              <a:off x="10033" y="3928"/>
              <a:ext cx="0" cy="2695"/>
            </a:xfrm>
            <a:prstGeom prst="straightConnector1">
              <a:avLst/>
            </a:prstGeom>
            <a:solidFill>
              <a:schemeClr val="accent1"/>
            </a:solidFill>
            <a:ln w="9525" cap="flat" cmpd="sng" algn="ctr">
              <a:solidFill>
                <a:schemeClr val="tx2"/>
              </a:solidFill>
              <a:prstDash val="solid"/>
              <a:round/>
              <a:headEnd type="none" w="med" len="med"/>
              <a:tailEnd type="arrow" w="med" len="med"/>
            </a:ln>
          </p:spPr>
        </p:cxnSp>
        <p:sp>
          <p:nvSpPr>
            <p:cNvPr id="23" name="Text Box 22"/>
            <p:cNvSpPr txBox="1"/>
            <p:nvPr/>
          </p:nvSpPr>
          <p:spPr>
            <a:xfrm>
              <a:off x="10110" y="5189"/>
              <a:ext cx="3495" cy="816"/>
            </a:xfrm>
            <a:prstGeom prst="rect">
              <a:avLst/>
            </a:prstGeom>
            <a:solidFill>
              <a:schemeClr val="bg2">
                <a:alpha val="77000"/>
              </a:schemeClr>
            </a:solidFill>
          </p:spPr>
          <p:txBody>
            <a:bodyPr wrap="none" rtlCol="0">
              <a:spAutoFit/>
            </a:bodyPr>
            <a:p>
              <a:r>
                <a:rPr lang="x-none" altLang="en-US" sz="1400">
                  <a:solidFill>
                    <a:schemeClr val="tx2"/>
                  </a:solidFill>
                </a:rPr>
                <a:t>high probability = </a:t>
              </a:r>
              <a:endParaRPr lang="x-none" altLang="en-US" sz="1400">
                <a:solidFill>
                  <a:schemeClr val="tx2"/>
                </a:solidFill>
              </a:endParaRPr>
            </a:p>
            <a:p>
              <a:r>
                <a:rPr lang="x-none" altLang="en-US" sz="1400">
                  <a:solidFill>
                    <a:schemeClr val="tx2"/>
                  </a:solidFill>
                </a:rPr>
                <a:t>still some prediction error!</a:t>
              </a:r>
              <a:endParaRPr lang="x-none" altLang="en-US" sz="1400">
                <a:solidFill>
                  <a:schemeClr val="tx2"/>
                </a:solidFill>
              </a:endParaRPr>
            </a:p>
          </p:txBody>
        </p:sp>
      </p:grpSp>
      <p:grpSp>
        <p:nvGrpSpPr>
          <p:cNvPr id="10" name="Group 9"/>
          <p:cNvGrpSpPr/>
          <p:nvPr/>
        </p:nvGrpSpPr>
        <p:grpSpPr>
          <a:xfrm>
            <a:off x="5354955" y="1742440"/>
            <a:ext cx="1902460" cy="2463165"/>
            <a:chOff x="10033" y="2744"/>
            <a:chExt cx="2996" cy="3879"/>
          </a:xfrm>
        </p:grpSpPr>
        <p:cxnSp>
          <p:nvCxnSpPr>
            <p:cNvPr id="14" name="Straight Arrow Connector 13"/>
            <p:cNvCxnSpPr/>
            <p:nvPr/>
          </p:nvCxnSpPr>
          <p:spPr>
            <a:xfrm>
              <a:off x="10033" y="2744"/>
              <a:ext cx="0" cy="3879"/>
            </a:xfrm>
            <a:prstGeom prst="straightConnector1">
              <a:avLst/>
            </a:prstGeom>
            <a:solidFill>
              <a:schemeClr val="accent1"/>
            </a:solidFill>
            <a:ln w="9525" cap="flat" cmpd="sng" algn="ctr">
              <a:solidFill>
                <a:srgbClr val="00BFC4"/>
              </a:solidFill>
              <a:prstDash val="solid"/>
              <a:round/>
              <a:headEnd type="none" w="med" len="med"/>
              <a:tailEnd type="arrow" w="med" len="med"/>
            </a:ln>
          </p:spPr>
        </p:cxnSp>
        <p:sp>
          <p:nvSpPr>
            <p:cNvPr id="16" name="Text Box 15"/>
            <p:cNvSpPr txBox="1"/>
            <p:nvPr/>
          </p:nvSpPr>
          <p:spPr>
            <a:xfrm>
              <a:off x="10110" y="5189"/>
              <a:ext cx="2919" cy="816"/>
            </a:xfrm>
            <a:prstGeom prst="rect">
              <a:avLst/>
            </a:prstGeom>
            <a:solidFill>
              <a:schemeClr val="bg2">
                <a:alpha val="77000"/>
              </a:schemeClr>
            </a:solidFill>
          </p:spPr>
          <p:txBody>
            <a:bodyPr wrap="none" rtlCol="0">
              <a:spAutoFit/>
            </a:bodyPr>
            <a:p>
              <a:r>
                <a:rPr lang="x-none" altLang="en-US" sz="1400">
                  <a:solidFill>
                    <a:schemeClr val="tx2"/>
                  </a:solidFill>
                </a:rPr>
                <a:t>higher probability = </a:t>
              </a:r>
              <a:endParaRPr lang="x-none" altLang="en-US" sz="1400">
                <a:solidFill>
                  <a:schemeClr val="tx2"/>
                </a:solidFill>
              </a:endParaRPr>
            </a:p>
            <a:p>
              <a:r>
                <a:rPr lang="x-none" altLang="en-US" sz="1400">
                  <a:solidFill>
                    <a:schemeClr val="tx2"/>
                  </a:solidFill>
                </a:rPr>
                <a:t>lower prediction error</a:t>
              </a:r>
              <a:endParaRPr lang="x-none" altLang="en-US" sz="140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Recalibration</a:t>
            </a:r>
            <a:endParaRPr lang="en-US"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13" name="TextBox 12"/>
          <p:cNvSpPr txBox="1"/>
          <p:nvPr/>
        </p:nvSpPr>
        <p:spPr>
          <a:xfrm>
            <a:off x="3200400" y="1752600"/>
            <a:ext cx="364403" cy="461665"/>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3870430" y="1752600"/>
            <a:ext cx="1856097" cy="461665"/>
          </a:xfrm>
          <a:prstGeom prst="rect">
            <a:avLst/>
          </a:prstGeom>
          <a:noFill/>
        </p:spPr>
        <p:txBody>
          <a:bodyPr wrap="none" rtlCol="0">
            <a:spAutoFit/>
          </a:bodyPr>
          <a:lstStyle/>
          <a:p>
            <a:pPr algn="ctr"/>
            <a:r>
              <a:rPr lang="en-US" dirty="0" smtClean="0"/>
              <a:t>Visual Label</a:t>
            </a:r>
            <a:endParaRPr lang="en-US" dirty="0"/>
          </a:p>
        </p:txBody>
      </p:sp>
      <p:pic>
        <p:nvPicPr>
          <p:cNvPr id="15" name="A5.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8600" y="5791200"/>
            <a:ext cx="812800" cy="812800"/>
          </a:xfrm>
          <a:prstGeom prst="rect">
            <a:avLst/>
          </a:prstGeom>
        </p:spPr>
      </p:pic>
      <p:pic>
        <p:nvPicPr>
          <p:cNvPr id="16" name="VbA5.mp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3593465" y="2397125"/>
            <a:ext cx="2254885" cy="1845310"/>
          </a:xfrm>
          <a:prstGeom prst="rect">
            <a:avLst/>
          </a:prstGeom>
        </p:spPr>
      </p:pic>
      <p:pic>
        <p:nvPicPr>
          <p:cNvPr id="18" name="VdA5.mp4">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3593465" y="4686935"/>
            <a:ext cx="2254885" cy="1844675"/>
          </a:xfrm>
          <a:prstGeom prst="rect">
            <a:avLst/>
          </a:prstGeom>
        </p:spPr>
      </p:pic>
      <p:sp>
        <p:nvSpPr>
          <p:cNvPr id="19" name="TextBox 18"/>
          <p:cNvSpPr txBox="1"/>
          <p:nvPr/>
        </p:nvSpPr>
        <p:spPr>
          <a:xfrm>
            <a:off x="6172200" y="1748135"/>
            <a:ext cx="2759439" cy="461665"/>
          </a:xfrm>
          <a:prstGeom prst="rect">
            <a:avLst/>
          </a:prstGeom>
          <a:noFill/>
        </p:spPr>
        <p:txBody>
          <a:bodyPr wrap="none" rtlCol="0">
            <a:spAutoFit/>
          </a:bodyPr>
          <a:lstStyle/>
          <a:p>
            <a:r>
              <a:rPr lang="en-US" dirty="0" smtClean="0"/>
              <a:t>=     Boundary shift</a:t>
            </a:r>
            <a:endParaRPr lang="en-US" dirty="0"/>
          </a:p>
        </p:txBody>
      </p:sp>
      <p:pic>
        <p:nvPicPr>
          <p:cNvPr id="21" name="Picture 20" descr="berteslon2003_fig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1556" y="2971800"/>
            <a:ext cx="2802444" cy="2895600"/>
          </a:xfrm>
          <a:prstGeom prst="rect">
            <a:avLst/>
          </a:prstGeom>
        </p:spPr>
      </p:pic>
      <p:grpSp>
        <p:nvGrpSpPr>
          <p:cNvPr id="24" name="Group 23"/>
          <p:cNvGrpSpPr/>
          <p:nvPr/>
        </p:nvGrpSpPr>
        <p:grpSpPr>
          <a:xfrm>
            <a:off x="209364" y="1752600"/>
            <a:ext cx="3147015" cy="3589497"/>
            <a:chOff x="209364" y="1752600"/>
            <a:chExt cx="3147015" cy="3589497"/>
          </a:xfrm>
        </p:grpSpPr>
        <p:grpSp>
          <p:nvGrpSpPr>
            <p:cNvPr id="11" name="Group 10"/>
            <p:cNvGrpSpPr/>
            <p:nvPr/>
          </p:nvGrpSpPr>
          <p:grpSpPr>
            <a:xfrm>
              <a:off x="209364" y="2514600"/>
              <a:ext cx="3147015" cy="2827497"/>
              <a:chOff x="285564" y="1705034"/>
              <a:chExt cx="3147015" cy="2827497"/>
            </a:xfrm>
          </p:grpSpPr>
          <p:pic>
            <p:nvPicPr>
              <p:cNvPr id="5" name="Picture 4" descr="conditions-schematics-pdfs-ambig.pdf"/>
              <p:cNvPicPr>
                <a:picLocks noChangeAspect="1"/>
              </p:cNvPicPr>
              <p:nvPr/>
            </p:nvPicPr>
            <p:blipFill rotWithShape="1">
              <a:blip r:embed="rId11">
                <a:extLst>
                  <a:ext uri="{28A0092B-C50C-407E-A947-70E740481C1C}">
                    <a14:useLocalDpi xmlns:a14="http://schemas.microsoft.com/office/drawing/2010/main" val="0"/>
                  </a:ext>
                </a:extLst>
              </a:blip>
              <a:srcRect l="-1" t="-33200" r="12489" b="17200"/>
              <a:stretch>
                <a:fillRect/>
              </a:stretch>
            </p:blipFill>
            <p:spPr>
              <a:xfrm>
                <a:off x="441478" y="1705034"/>
                <a:ext cx="2530322" cy="2096269"/>
              </a:xfrm>
              <a:prstGeom prst="rect">
                <a:avLst/>
              </a:prstGeom>
              <a:solidFill>
                <a:schemeClr val="bg2"/>
              </a:solidFill>
            </p:spPr>
          </p:pic>
          <p:sp>
            <p:nvSpPr>
              <p:cNvPr id="6" name="TextBox 5"/>
              <p:cNvSpPr txBox="1"/>
              <p:nvPr/>
            </p:nvSpPr>
            <p:spPr>
              <a:xfrm>
                <a:off x="601579" y="2971800"/>
                <a:ext cx="543739" cy="461665"/>
              </a:xfrm>
              <a:prstGeom prst="rect">
                <a:avLst/>
              </a:prstGeom>
              <a:noFill/>
            </p:spPr>
            <p:txBody>
              <a:bodyPr wrap="none" rtlCol="0">
                <a:spAutoFit/>
              </a:bodyPr>
              <a:lstStyle/>
              <a:p>
                <a:r>
                  <a:rPr lang="en-US" dirty="0" smtClean="0"/>
                  <a:t>/b/</a:t>
                </a:r>
                <a:endParaRPr lang="en-US" dirty="0"/>
              </a:p>
            </p:txBody>
          </p:sp>
          <p:sp>
            <p:nvSpPr>
              <p:cNvPr id="7" name="TextBox 6"/>
              <p:cNvSpPr txBox="1"/>
              <p:nvPr/>
            </p:nvSpPr>
            <p:spPr>
              <a:xfrm>
                <a:off x="2438400" y="2971800"/>
                <a:ext cx="543739" cy="461665"/>
              </a:xfrm>
              <a:prstGeom prst="rect">
                <a:avLst/>
              </a:prstGeom>
              <a:noFill/>
            </p:spPr>
            <p:txBody>
              <a:bodyPr wrap="none" rtlCol="0">
                <a:spAutoFit/>
              </a:bodyPr>
              <a:lstStyle/>
              <a:p>
                <a:r>
                  <a:rPr lang="en-US" dirty="0" smtClean="0"/>
                  <a:t>/d/</a:t>
                </a:r>
                <a:endParaRPr lang="en-US" dirty="0"/>
              </a:p>
            </p:txBody>
          </p:sp>
          <p:cxnSp>
            <p:nvCxnSpPr>
              <p:cNvPr id="9" name="Straight Connector 8"/>
              <p:cNvCxnSpPr/>
              <p:nvPr/>
            </p:nvCxnSpPr>
            <p:spPr bwMode="auto">
              <a:xfrm>
                <a:off x="407670" y="3886200"/>
                <a:ext cx="2766060" cy="0"/>
              </a:xfrm>
              <a:prstGeom prst="line">
                <a:avLst/>
              </a:prstGeom>
              <a:solidFill>
                <a:schemeClr val="accent1"/>
              </a:solidFill>
              <a:ln w="9525" cap="flat" cmpd="sng" algn="ctr">
                <a:solidFill>
                  <a:schemeClr val="tx1"/>
                </a:solidFill>
                <a:prstDash val="solid"/>
                <a:round/>
                <a:headEnd type="arrow" w="med" len="med"/>
                <a:tailEnd type="arrow" w="med" len="med"/>
              </a:ln>
              <a:effectLst/>
            </p:spPr>
          </p:cxnSp>
          <p:sp>
            <p:nvSpPr>
              <p:cNvPr id="10" name="TextBox 9"/>
              <p:cNvSpPr txBox="1"/>
              <p:nvPr/>
            </p:nvSpPr>
            <p:spPr>
              <a:xfrm>
                <a:off x="285564" y="3886200"/>
                <a:ext cx="3147015" cy="646331"/>
              </a:xfrm>
              <a:prstGeom prst="rect">
                <a:avLst/>
              </a:prstGeom>
              <a:noFill/>
            </p:spPr>
            <p:txBody>
              <a:bodyPr wrap="none" rtlCol="0">
                <a:spAutoFit/>
              </a:bodyPr>
              <a:lstStyle/>
              <a:p>
                <a:pPr algn="ctr"/>
                <a:r>
                  <a:rPr lang="en-US" sz="1800" dirty="0" smtClean="0"/>
                  <a:t>/aba/             to              /</a:t>
                </a:r>
                <a:r>
                  <a:rPr lang="en-US" sz="1800" dirty="0" err="1" smtClean="0"/>
                  <a:t>ada</a:t>
                </a:r>
                <a:r>
                  <a:rPr lang="en-US" sz="1800" dirty="0" smtClean="0"/>
                  <a:t>/</a:t>
                </a:r>
                <a:endParaRPr lang="en-US" sz="1800" dirty="0" smtClean="0"/>
              </a:p>
              <a:p>
                <a:r>
                  <a:rPr lang="en-US" sz="1800" dirty="0" smtClean="0"/>
                  <a:t>acoustic continuum</a:t>
                </a:r>
                <a:endParaRPr lang="en-US" sz="1800" dirty="0"/>
              </a:p>
            </p:txBody>
          </p:sp>
        </p:grpSp>
        <p:sp>
          <p:nvSpPr>
            <p:cNvPr id="12" name="TextBox 11"/>
            <p:cNvSpPr txBox="1"/>
            <p:nvPr/>
          </p:nvSpPr>
          <p:spPr>
            <a:xfrm>
              <a:off x="436574" y="1752600"/>
              <a:ext cx="2459026" cy="461665"/>
            </a:xfrm>
            <a:prstGeom prst="rect">
              <a:avLst/>
            </a:prstGeom>
            <a:noFill/>
          </p:spPr>
          <p:txBody>
            <a:bodyPr wrap="none" rtlCol="0">
              <a:spAutoFit/>
            </a:bodyPr>
            <a:lstStyle/>
            <a:p>
              <a:r>
                <a:rPr lang="en-US" b="1" dirty="0" smtClean="0">
                  <a:solidFill>
                    <a:srgbClr val="F8766D"/>
                  </a:solidFill>
                </a:rPr>
                <a:t>Ambiguous</a:t>
              </a:r>
              <a:r>
                <a:rPr lang="en-US" dirty="0" smtClean="0">
                  <a:solidFill>
                    <a:srgbClr val="F8766D"/>
                  </a:solidFill>
                </a:rPr>
                <a:t> cue</a:t>
              </a:r>
              <a:endParaRPr lang="en-US" dirty="0">
                <a:solidFill>
                  <a:srgbClr val="F8766D"/>
                </a:solidFill>
              </a:endParaRPr>
            </a:p>
          </p:txBody>
        </p:sp>
        <p:sp>
          <p:nvSpPr>
            <p:cNvPr id="20" name="TextBox 19"/>
            <p:cNvSpPr txBox="1"/>
            <p:nvPr/>
          </p:nvSpPr>
          <p:spPr>
            <a:xfrm>
              <a:off x="1572479" y="2743200"/>
              <a:ext cx="561121" cy="461665"/>
            </a:xfrm>
            <a:prstGeom prst="rect">
              <a:avLst/>
            </a:prstGeom>
            <a:noFill/>
          </p:spPr>
          <p:txBody>
            <a:bodyPr wrap="none" rtlCol="0">
              <a:spAutoFit/>
            </a:bodyPr>
            <a:lstStyle/>
            <a:p>
              <a:r>
                <a:rPr lang="en-US" dirty="0" smtClean="0"/>
                <a:t>A?</a:t>
              </a:r>
              <a:endParaRPr lang="en-US" dirty="0"/>
            </a:p>
          </p:txBody>
        </p:sp>
        <p:cxnSp>
          <p:nvCxnSpPr>
            <p:cNvPr id="23" name="Straight Arrow Connector 22"/>
            <p:cNvCxnSpPr/>
            <p:nvPr/>
          </p:nvCxnSpPr>
          <p:spPr bwMode="auto">
            <a:xfrm>
              <a:off x="1828800" y="3276600"/>
              <a:ext cx="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pic>
        <p:nvPicPr>
          <p:cNvPr id="27" name="Picture 26" descr="Vb.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99815" y="2397227"/>
            <a:ext cx="2285999" cy="1856003"/>
          </a:xfrm>
          <a:prstGeom prst="rect">
            <a:avLst/>
          </a:prstGeom>
        </p:spPr>
      </p:pic>
      <p:sp>
        <p:nvSpPr>
          <p:cNvPr id="25" name="TextBox 24"/>
          <p:cNvSpPr txBox="1"/>
          <p:nvPr/>
        </p:nvSpPr>
        <p:spPr>
          <a:xfrm>
            <a:off x="3581400" y="2438400"/>
            <a:ext cx="561121" cy="461665"/>
          </a:xfrm>
          <a:prstGeom prst="rect">
            <a:avLst/>
          </a:prstGeom>
          <a:noFill/>
        </p:spPr>
        <p:txBody>
          <a:bodyPr wrap="none" rtlCol="0">
            <a:spAutoFit/>
          </a:bodyPr>
          <a:lstStyle/>
          <a:p>
            <a:r>
              <a:rPr lang="en-US" dirty="0" err="1" smtClean="0">
                <a:solidFill>
                  <a:schemeClr val="bg2"/>
                </a:solidFill>
              </a:rPr>
              <a:t>Vb</a:t>
            </a:r>
            <a:endParaRPr lang="en-US" dirty="0">
              <a:solidFill>
                <a:schemeClr val="bg2"/>
              </a:solidFill>
            </a:endParaRPr>
          </a:p>
        </p:txBody>
      </p:sp>
      <p:pic>
        <p:nvPicPr>
          <p:cNvPr id="28" name="Picture 27" descr="V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79815" y="4671370"/>
            <a:ext cx="2272459" cy="1863415"/>
          </a:xfrm>
          <a:prstGeom prst="rect">
            <a:avLst/>
          </a:prstGeom>
        </p:spPr>
      </p:pic>
      <p:sp>
        <p:nvSpPr>
          <p:cNvPr id="26" name="TextBox 25"/>
          <p:cNvSpPr txBox="1"/>
          <p:nvPr/>
        </p:nvSpPr>
        <p:spPr>
          <a:xfrm>
            <a:off x="3553679" y="4719935"/>
            <a:ext cx="561121" cy="461665"/>
          </a:xfrm>
          <a:prstGeom prst="rect">
            <a:avLst/>
          </a:prstGeom>
          <a:noFill/>
        </p:spPr>
        <p:txBody>
          <a:bodyPr wrap="none" rtlCol="0">
            <a:spAutoFit/>
          </a:bodyPr>
          <a:lstStyle/>
          <a:p>
            <a:r>
              <a:rPr lang="en-US" dirty="0" err="1" smtClean="0">
                <a:solidFill>
                  <a:schemeClr val="bg2"/>
                </a:solidFill>
              </a:rPr>
              <a:t>Vd</a:t>
            </a:r>
            <a:endParaRPr lang="en-US"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5" fill="hold"/>
                                        <p:tgtEl>
                                          <p:spTgt spid="1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554" fill="hold"/>
                                        <p:tgtEl>
                                          <p:spTgt spid="16"/>
                                        </p:tgtEl>
                                      </p:cBhvr>
                                    </p:cmd>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2554" fill="hold"/>
                                        <p:tgtEl>
                                          <p:spTgt spid="18"/>
                                        </p:tgtEl>
                                      </p:cBhvr>
                                    </p:cmd>
                                  </p:childTnLst>
                                </p:cTn>
                              </p:par>
                            </p:childTnLst>
                          </p:cTn>
                        </p:par>
                        <p:par>
                          <p:cTn id="36" fill="hold">
                            <p:stCondLst>
                              <p:cond delay="300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15"/>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705" fill="hold"/>
                                        <p:tgtEl>
                                          <p:spTgt spid="15"/>
                                        </p:tgtEl>
                                      </p:cBhvr>
                                    </p:cmd>
                                  </p:childTnLst>
                                </p:cTn>
                              </p:par>
                            </p:childTnLst>
                          </p:cTn>
                        </p:par>
                      </p:childTnLst>
                    </p:cTn>
                  </p:par>
                </p:childTnLst>
              </p:cTn>
              <p:nextCondLst>
                <p:cond evt="onClick" delay="0">
                  <p:tgtEl>
                    <p:spTgt spid="15"/>
                  </p:tgtEl>
                </p:cond>
              </p:nextCondLst>
            </p:seq>
            <p:audio>
              <p:cMediaNode vol="80000">
                <p:cTn id="50" fill="hold" display="0">
                  <p:stCondLst>
                    <p:cond delay="indefinite"/>
                  </p:stCondLst>
                  <p:endCondLst>
                    <p:cond evt="onStopAudio" delay="0">
                      <p:tgtEl>
                        <p:sldTgt/>
                      </p:tgtEl>
                    </p:cond>
                  </p:endCondLst>
                </p:cTn>
                <p:tgtEl>
                  <p:spTgt spid="15"/>
                </p:tgtEl>
              </p:cMediaNode>
            </p:audio>
            <p:seq concurrent="1" nextAc="seek">
              <p:cTn id="51" restart="whenNotActive" fill="hold" evtFilter="cancelBubble" nodeType="interactiveSeq">
                <p:stCondLst>
                  <p:cond evt="onClick" delay="0">
                    <p:tgtEl>
                      <p:spTgt spid="16"/>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16"/>
                                        </p:tgtEl>
                                      </p:cBhvr>
                                    </p:cmd>
                                  </p:childTnLst>
                                </p:cTn>
                              </p:par>
                            </p:childTnLst>
                          </p:cTn>
                        </p:par>
                      </p:childTnLst>
                    </p:cTn>
                  </p:par>
                </p:childTnLst>
              </p:cTn>
              <p:nextCondLst>
                <p:cond evt="onClick" delay="0">
                  <p:tgtEl>
                    <p:spTgt spid="16"/>
                  </p:tgtEl>
                </p:cond>
              </p:nextCondLst>
            </p:seq>
            <p:video>
              <p:cMediaNode vol="80000">
                <p:cTn id="56" fill="hold" display="0">
                  <p:stCondLst>
                    <p:cond delay="indefinite"/>
                  </p:stCondLst>
                </p:cTn>
                <p:tgtEl>
                  <p:spTgt spid="16"/>
                </p:tgtEl>
              </p:cMediaNode>
            </p:video>
            <p:seq concurrent="1" nextAc="seek">
              <p:cTn id="57" restart="whenNotActive" fill="hold" evtFilter="cancelBubble" nodeType="interactiveSeq">
                <p:stCondLst>
                  <p:cond evt="onClick" delay="0">
                    <p:tgtEl>
                      <p:spTgt spid="18"/>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18"/>
                                        </p:tgtEl>
                                      </p:cBhvr>
                                    </p:cmd>
                                  </p:childTnLst>
                                </p:cTn>
                              </p:par>
                            </p:childTnLst>
                          </p:cTn>
                        </p:par>
                      </p:childTnLst>
                    </p:cTn>
                  </p:par>
                </p:childTnLst>
              </p:cTn>
              <p:nextCondLst>
                <p:cond evt="onClick" delay="0">
                  <p:tgtEl>
                    <p:spTgt spid="18"/>
                  </p:tgtEl>
                </p:cond>
              </p:nextCondLst>
            </p:seq>
            <p:video>
              <p:cMediaNode vol="80000">
                <p:cTn id="62" fill="hold" display="0">
                  <p:stCondLst>
                    <p:cond delay="indefinite"/>
                  </p:stCondLst>
                </p:cTn>
                <p:tgtEl>
                  <p:spTgt spid="18"/>
                </p:tgtEl>
              </p:cMediaNode>
            </p:video>
          </p:childTnLst>
        </p:cTn>
      </p:par>
    </p:tnLst>
    <p:bldLst>
      <p:bldP spid="13" grpId="0"/>
      <p:bldP spid="14" grpId="0"/>
      <p:bldP spid="19"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609600"/>
            <a:ext cx="8534400" cy="1143000"/>
          </a:xfrm>
        </p:spPr>
        <p:txBody>
          <a:bodyPr anchor="t"/>
          <a:lstStyle/>
          <a:p>
            <a:pPr eaLnBrk="1" hangingPunct="1"/>
            <a:r>
              <a:rPr lang="x-none" altLang="en-US" sz="5400" dirty="0" smtClean="0"/>
              <a:t>Model </a:t>
            </a:r>
            <a:r>
              <a:rPr lang="en-US" altLang="x-none" sz="5400" b="0" dirty="0" smtClean="0"/>
              <a:t>of recalibration</a:t>
            </a:r>
            <a:br>
              <a:rPr lang="en-US" sz="5400" b="1" dirty="0" smtClean="0"/>
            </a:br>
            <a:r>
              <a:rPr lang="en-US" sz="1800" b="0" cap="none" dirty="0" smtClean="0">
                <a:solidFill>
                  <a:srgbClr val="808080"/>
                </a:solidFill>
              </a:rPr>
              <a:t>[</a:t>
            </a:r>
            <a:r>
              <a:rPr lang="x-none" altLang="en-US" sz="1800" b="0" cap="none" dirty="0" smtClean="0">
                <a:solidFill>
                  <a:srgbClr val="808080"/>
                </a:solidFill>
              </a:rPr>
              <a:t>Data: Vroomen et al. 2007; Model: </a:t>
            </a:r>
            <a:r>
              <a:rPr lang="en-US" sz="1800" b="0" cap="none" dirty="0" smtClean="0">
                <a:solidFill>
                  <a:srgbClr val="808080"/>
                </a:solidFill>
              </a:rPr>
              <a:t>Kleinschmidt &amp; Jaeger </a:t>
            </a:r>
            <a:r>
              <a:rPr lang="x-none" altLang="en-US" sz="1800" b="0" cap="none" dirty="0" smtClean="0">
                <a:solidFill>
                  <a:srgbClr val="808080"/>
                </a:solidFill>
              </a:rPr>
              <a:t>2015</a:t>
            </a:r>
            <a:r>
              <a:rPr lang="en-US" sz="1800" b="0" cap="none" dirty="0" smtClean="0">
                <a:solidFill>
                  <a:srgbClr val="808080"/>
                </a:solidFill>
              </a:rPr>
              <a:t>]</a:t>
            </a:r>
            <a:endParaRPr lang="en-US" sz="1800" b="0" cap="none" dirty="0" smtClean="0">
              <a:solidFill>
                <a:srgbClr val="808080"/>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52600" y="1828800"/>
            <a:ext cx="4450324" cy="3581400"/>
          </a:xfrm>
          <a:prstGeom prst="rect">
            <a:avLst/>
          </a:prstGeom>
        </p:spPr>
      </p:pic>
      <p:pic>
        <p:nvPicPr>
          <p:cNvPr id="2" name="Picture 1" descr="conditions-schematics-pdfs-ambig-pro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524000"/>
            <a:ext cx="2100736" cy="1312960"/>
          </a:xfrm>
          <a:prstGeom prst="rect">
            <a:avLst/>
          </a:prstGeom>
        </p:spPr>
      </p:pic>
      <p:sp>
        <p:nvSpPr>
          <p:cNvPr id="3" name="TextBox 2"/>
          <p:cNvSpPr txBox="1"/>
          <p:nvPr/>
        </p:nvSpPr>
        <p:spPr>
          <a:xfrm>
            <a:off x="6400800" y="4038600"/>
            <a:ext cx="1351652" cy="461665"/>
          </a:xfrm>
          <a:prstGeom prst="rect">
            <a:avLst/>
          </a:prstGeom>
          <a:noFill/>
        </p:spPr>
        <p:txBody>
          <a:bodyPr wrap="none" rtlCol="0">
            <a:spAutoFit/>
          </a:bodyPr>
          <a:lstStyle/>
          <a:p>
            <a:r>
              <a:rPr lang="en-US" dirty="0" smtClean="0"/>
              <a:t>r</a:t>
            </a:r>
            <a:r>
              <a:rPr lang="en-US" baseline="30000" dirty="0" smtClean="0"/>
              <a:t>2</a:t>
            </a:r>
            <a:r>
              <a:rPr lang="en-US" dirty="0" smtClean="0"/>
              <a:t> = 0.93</a:t>
            </a:r>
            <a:endParaRPr lang="en-US" dirty="0"/>
          </a:p>
        </p:txBody>
      </p:sp>
      <p:pic>
        <p:nvPicPr>
          <p:cNvPr id="7" name="Picture 6" descr="schematic-adapt-id-full.pdf"/>
          <p:cNvPicPr>
            <a:picLocks noChangeAspect="1"/>
          </p:cNvPicPr>
          <p:nvPr/>
        </p:nvPicPr>
        <p:blipFill>
          <a:blip r:embed="rId3"/>
          <a:stretch>
            <a:fillRect/>
          </a:stretch>
        </p:blipFill>
        <p:spPr>
          <a:xfrm>
            <a:off x="152400" y="3458633"/>
            <a:ext cx="1524000" cy="1418167"/>
          </a:xfrm>
          <a:prstGeom prst="rect">
            <a:avLst/>
          </a:prstGeom>
          <a:solidFill>
            <a:srgbClr val="FFFFFF"/>
          </a:solidFill>
        </p:spPr>
      </p:pic>
      <p:pic>
        <p:nvPicPr>
          <p:cNvPr id="8" name="Picture 7" descr="schematic-adapt-id.pdf"/>
          <p:cNvPicPr>
            <a:picLocks noChangeAspect="1"/>
          </p:cNvPicPr>
          <p:nvPr/>
        </p:nvPicPr>
        <p:blipFill>
          <a:blip r:embed="rId4"/>
          <a:stretch>
            <a:fillRect/>
          </a:stretch>
        </p:blipFill>
        <p:spPr>
          <a:xfrm>
            <a:off x="152400" y="1905000"/>
            <a:ext cx="1524000" cy="1418166"/>
          </a:xfrm>
          <a:prstGeom prst="rect">
            <a:avLst/>
          </a:prstGeom>
          <a:solidFill>
            <a:srgbClr val="FFFFFF"/>
          </a:solidFill>
        </p:spPr>
      </p:pic>
      <p:sp>
        <p:nvSpPr>
          <p:cNvPr id="10" name="Oval 9"/>
          <p:cNvSpPr/>
          <p:nvPr/>
        </p:nvSpPr>
        <p:spPr>
          <a:xfrm>
            <a:off x="6847840" y="2432685"/>
            <a:ext cx="199390" cy="199390"/>
          </a:xfrm>
          <a:prstGeom prst="ellipse">
            <a:avLst/>
          </a:prstGeom>
          <a:solidFill>
            <a:srgbClr val="00BFC4"/>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3" name="Oval 12"/>
          <p:cNvSpPr/>
          <p:nvPr/>
        </p:nvSpPr>
        <p:spPr>
          <a:xfrm>
            <a:off x="7584440" y="2432685"/>
            <a:ext cx="199390" cy="199390"/>
          </a:xfrm>
          <a:prstGeom prst="ellipse">
            <a:avLst/>
          </a:prstGeom>
          <a:solidFill>
            <a:srgbClr val="F8766D"/>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1219200"/>
            <a:ext cx="7772400" cy="1143000"/>
          </a:xfrm>
        </p:spPr>
        <p:txBody>
          <a:bodyPr/>
          <a:lstStyle/>
          <a:p>
            <a:r>
              <a:rPr lang="en-US" dirty="0" smtClean="0"/>
              <a:t>Perception </a:t>
            </a:r>
            <a:r>
              <a:rPr lang="en-US" b="0" dirty="0" smtClean="0"/>
              <a:t>is</a:t>
            </a:r>
            <a:r>
              <a:rPr lang="en-US" dirty="0" smtClean="0"/>
              <a:t> </a:t>
            </a:r>
            <a:r>
              <a:rPr lang="en-US" dirty="0" smtClean="0">
                <a:solidFill>
                  <a:srgbClr val="FF0000"/>
                </a:solidFill>
              </a:rPr>
              <a:t>hard</a:t>
            </a:r>
            <a:endParaRPr lang="en-US" dirty="0">
              <a:solidFill>
                <a:srgbClr val="FF0000"/>
              </a:solidFill>
            </a:endParaRPr>
          </a:p>
        </p:txBody>
      </p:sp>
      <p:sp>
        <p:nvSpPr>
          <p:cNvPr id="3" name="Content Placeholder 2"/>
          <p:cNvSpPr>
            <a:spLocks noGrp="1"/>
          </p:cNvSpPr>
          <p:nvPr>
            <p:ph idx="1"/>
          </p:nvPr>
        </p:nvSpPr>
        <p:spPr>
          <a:xfrm>
            <a:off x="685800" y="2743200"/>
            <a:ext cx="7772400" cy="4114800"/>
          </a:xfrm>
        </p:spPr>
        <p:txBody>
          <a:bodyPr/>
          <a:lstStyle/>
          <a:p>
            <a:pPr marL="0" indent="0">
              <a:buNone/>
            </a:pPr>
            <a:r>
              <a:rPr lang="en-US" dirty="0" smtClean="0">
                <a:solidFill>
                  <a:schemeClr val="tx2"/>
                </a:solidFill>
              </a:rPr>
              <a:t>Sensory input is </a:t>
            </a:r>
            <a:r>
              <a:rPr lang="en-US" b="1" dirty="0" smtClean="0">
                <a:solidFill>
                  <a:schemeClr val="tx2"/>
                </a:solidFill>
              </a:rPr>
              <a:t>noisy</a:t>
            </a:r>
            <a:r>
              <a:rPr lang="en-US" dirty="0" smtClean="0">
                <a:solidFill>
                  <a:schemeClr val="tx2"/>
                </a:solidFill>
              </a:rPr>
              <a:t> and </a:t>
            </a:r>
            <a:r>
              <a:rPr lang="en-US" b="1" dirty="0" smtClean="0">
                <a:solidFill>
                  <a:schemeClr val="tx2"/>
                </a:solidFill>
              </a:rPr>
              <a:t>ambiguous</a:t>
            </a:r>
            <a:endParaRPr lang="en-US" b="1" dirty="0" smtClean="0">
              <a:solidFill>
                <a:schemeClr val="tx2"/>
              </a:solidFill>
            </a:endParaRPr>
          </a:p>
          <a:p>
            <a:pPr marL="0" indent="0">
              <a:buNone/>
            </a:pPr>
            <a:r>
              <a:rPr lang="en-US" dirty="0" smtClean="0">
                <a:solidFill>
                  <a:schemeClr val="tx2"/>
                </a:solidFill>
              </a:rPr>
              <a:t>Perception is probabilistic </a:t>
            </a:r>
            <a:r>
              <a:rPr lang="en-US" b="1" dirty="0" smtClean="0">
                <a:solidFill>
                  <a:schemeClr val="tx2"/>
                </a:solidFill>
              </a:rPr>
              <a:t>inference</a:t>
            </a:r>
            <a:endParaRPr lang="en-US" b="1" dirty="0" smtClean="0">
              <a:solidFill>
                <a:schemeClr val="tx2"/>
              </a:solidFill>
            </a:endParaRPr>
          </a:p>
          <a:p>
            <a:pPr marL="0" indent="0">
              <a:buNone/>
            </a:pPr>
            <a:r>
              <a:rPr lang="en-US" dirty="0" smtClean="0">
                <a:solidFill>
                  <a:schemeClr val="tx2"/>
                </a:solidFill>
              </a:rPr>
              <a:t>But statistics that support inference </a:t>
            </a:r>
            <a:r>
              <a:rPr lang="en-US" b="1" dirty="0" smtClean="0">
                <a:solidFill>
                  <a:schemeClr val="tx2"/>
                </a:solidFill>
              </a:rPr>
              <a:t>change</a:t>
            </a:r>
            <a:r>
              <a:rPr lang="en-US" dirty="0" smtClean="0">
                <a:solidFill>
                  <a:schemeClr val="tx2"/>
                </a:solidFill>
              </a:rPr>
              <a:t> across situations and tasks</a:t>
            </a:r>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b="0"/>
              <a:t>But what </a:t>
            </a:r>
            <a:r>
              <a:rPr lang="x-none" altLang="en-US"/>
              <a:t>is </a:t>
            </a:r>
            <a:r>
              <a:rPr lang="x-none" altLang="en-US" b="0"/>
              <a:t>distributional learning?</a:t>
            </a:r>
            <a:endParaRPr lang="x-none" altLang="en-US" b="0"/>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Thomas_Bayes.gif"/>
          <p:cNvPicPr>
            <a:picLocks noGrp="1" noChangeAspect="1"/>
          </p:cNvPicPr>
          <p:nvPr>
            <p:ph idx="1"/>
          </p:nvPr>
        </p:nvPicPr>
        <p:blipFill>
          <a:blip r:embed="rId1">
            <a:extLst>
              <a:ext uri="{28A0092B-C50C-407E-A947-70E740481C1C}">
                <a14:useLocalDpi xmlns:a14="http://schemas.microsoft.com/office/drawing/2010/main" val="0"/>
              </a:ext>
            </a:extLst>
          </a:blip>
          <a:srcRect l="-51279" r="-51279"/>
          <a:stretch>
            <a:fillRect/>
          </a:stretch>
        </p:blipFill>
        <p:spPr>
          <a:xfrm>
            <a:off x="-1905000" y="76200"/>
            <a:ext cx="12954000" cy="68580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14" name="Group 13"/>
          <p:cNvGrpSpPr/>
          <p:nvPr/>
        </p:nvGrpSpPr>
        <p:grpSpPr>
          <a:xfrm>
            <a:off x="2108079" y="440908"/>
            <a:ext cx="5511921" cy="4131092"/>
            <a:chOff x="2108079" y="440908"/>
            <a:chExt cx="5511921" cy="4131092"/>
          </a:xfrm>
        </p:grpSpPr>
        <p:sp>
          <p:nvSpPr>
            <p:cNvPr id="6" name="Heart 5"/>
            <p:cNvSpPr/>
            <p:nvPr/>
          </p:nvSpPr>
          <p:spPr bwMode="auto">
            <a:xfrm rot="20939020">
              <a:off x="3480925" y="440908"/>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7" name="Heart 6"/>
            <p:cNvSpPr/>
            <p:nvPr/>
          </p:nvSpPr>
          <p:spPr bwMode="auto">
            <a:xfrm rot="642714">
              <a:off x="2108079" y="591824"/>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8" name="Heart 7"/>
            <p:cNvSpPr/>
            <p:nvPr/>
          </p:nvSpPr>
          <p:spPr bwMode="auto">
            <a:xfrm rot="1120355">
              <a:off x="3200400" y="2743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Heart 8"/>
            <p:cNvSpPr/>
            <p:nvPr/>
          </p:nvSpPr>
          <p:spPr bwMode="auto">
            <a:xfrm>
              <a:off x="6858000" y="533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0" name="Heart 9"/>
            <p:cNvSpPr/>
            <p:nvPr/>
          </p:nvSpPr>
          <p:spPr bwMode="auto">
            <a:xfrm rot="1062200">
              <a:off x="6934200" y="2438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1" name="Heart 10"/>
            <p:cNvSpPr/>
            <p:nvPr/>
          </p:nvSpPr>
          <p:spPr bwMode="auto">
            <a:xfrm rot="21015522">
              <a:off x="5486400" y="3581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2" name="Heart 11"/>
            <p:cNvSpPr/>
            <p:nvPr/>
          </p:nvSpPr>
          <p:spPr bwMode="auto">
            <a:xfrm rot="21065636">
              <a:off x="2819400" y="39624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3" name="Heart 12"/>
            <p:cNvSpPr/>
            <p:nvPr/>
          </p:nvSpPr>
          <p:spPr bwMode="auto">
            <a:xfrm rot="20690773">
              <a:off x="6096000" y="1219200"/>
              <a:ext cx="685800" cy="609600"/>
            </a:xfrm>
            <a:prstGeom prst="hear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grpSp>
      <p:sp>
        <p:nvSpPr>
          <p:cNvPr id="3" name="Oval Callout 2"/>
          <p:cNvSpPr/>
          <p:nvPr/>
        </p:nvSpPr>
        <p:spPr bwMode="auto">
          <a:xfrm>
            <a:off x="-228600" y="1066800"/>
            <a:ext cx="3962400" cy="1600200"/>
          </a:xfrm>
          <a:prstGeom prst="wedgeEllipseCallout">
            <a:avLst>
              <a:gd name="adj1" fmla="val 59903"/>
              <a:gd name="adj2" fmla="val 48327"/>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smtClean="0">
                <a:ln>
                  <a:noFill/>
                </a:ln>
                <a:solidFill>
                  <a:schemeClr val="bg2"/>
                </a:solidFill>
                <a:effectLst/>
                <a:latin typeface="Arimo" panose="020B0604020202020204" pitchFamily="34" charset="0"/>
                <a:ea typeface="MS PGothic" pitchFamily="124" charset="-128"/>
                <a:cs typeface="MS PGothic" pitchFamily="124" charset="-128"/>
              </a:rPr>
              <a:t>It’s </a:t>
            </a:r>
            <a:r>
              <a:rPr kumimoji="0" lang="en-US" altLang="en-US" sz="2400" b="1" i="0" u="none" strike="noStrike" cap="none" normalizeH="0" baseline="0" dirty="0" smtClean="0">
                <a:ln>
                  <a:noFill/>
                </a:ln>
                <a:solidFill>
                  <a:schemeClr val="bg2"/>
                </a:solidFill>
                <a:effectLst/>
                <a:latin typeface="Arimo" panose="020B0604020202020204" pitchFamily="34" charset="0"/>
                <a:ea typeface="MS PGothic" pitchFamily="124" charset="-128"/>
                <a:cs typeface="MS PGothic" pitchFamily="124" charset="-128"/>
              </a:rPr>
              <a:t>ALL </a:t>
            </a:r>
            <a:r>
              <a:rPr kumimoji="0" lang="en-US" sz="2400" b="1" i="0" u="none" strike="noStrike" cap="none" normalizeH="0" baseline="0" dirty="0" smtClean="0">
                <a:ln>
                  <a:noFill/>
                </a:ln>
                <a:solidFill>
                  <a:schemeClr val="bg2"/>
                </a:solidFill>
                <a:effectLst/>
                <a:latin typeface="Arimo" panose="020B0604020202020204" pitchFamily="34" charset="0"/>
                <a:ea typeface="MS PGothic" pitchFamily="124" charset="-128"/>
                <a:cs typeface="MS PGothic" pitchFamily="124" charset="-128"/>
              </a:rPr>
              <a:t>inference under uncertainty</a:t>
            </a:r>
            <a:endParaRPr kumimoji="0" lang="en-US" sz="2400" b="1" i="0" u="none" strike="noStrike" cap="none" normalizeH="0" baseline="0" dirty="0">
              <a:ln>
                <a:noFill/>
              </a:ln>
              <a:solidFill>
                <a:schemeClr val="bg2"/>
              </a:solidFill>
              <a:effectLst/>
              <a:latin typeface="Arimo" panose="020B0604020202020204" pitchFamily="34" charset="0"/>
              <a:ea typeface="MS PGothic" pitchFamily="124" charset="-128"/>
              <a:cs typeface="MS PGothic" pitchFamily="124" charset="-128"/>
            </a:endParaRPr>
          </a:p>
        </p:txBody>
      </p:sp>
      <p:pic>
        <p:nvPicPr>
          <p:cNvPr id="16" name="Picture 15" descr="Bayes_sig_whi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99" y="2150533"/>
            <a:ext cx="1981200" cy="44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10" name="Left Brace 9"/>
          <p:cNvSpPr/>
          <p:nvPr/>
        </p:nvSpPr>
        <p:spPr bwMode="auto">
          <a:xfrm rot="16200000">
            <a:off x="7197316" y="2895598"/>
            <a:ext cx="228601" cy="2209802"/>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1" name="Left Brace 10"/>
          <p:cNvSpPr/>
          <p:nvPr/>
        </p:nvSpPr>
        <p:spPr bwMode="auto">
          <a:xfrm rot="16200000">
            <a:off x="4797018"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2" name="TextBox 11"/>
          <p:cNvSpPr txBox="1"/>
          <p:nvPr/>
        </p:nvSpPr>
        <p:spPr>
          <a:xfrm>
            <a:off x="6435316" y="4191000"/>
            <a:ext cx="1775546" cy="461665"/>
          </a:xfrm>
          <a:prstGeom prst="rect">
            <a:avLst/>
          </a:prstGeom>
          <a:noFill/>
        </p:spPr>
        <p:txBody>
          <a:bodyPr wrap="none" rtlCol="0">
            <a:spAutoFit/>
          </a:bodyPr>
          <a:p>
            <a:r>
              <a:rPr lang="en-US" dirty="0" smtClean="0"/>
              <a:t>prior beliefs</a:t>
            </a:r>
            <a:endParaRPr lang="en-US" dirty="0"/>
          </a:p>
        </p:txBody>
      </p:sp>
      <p:sp>
        <p:nvSpPr>
          <p:cNvPr id="13" name="TextBox 12"/>
          <p:cNvSpPr txBox="1"/>
          <p:nvPr/>
        </p:nvSpPr>
        <p:spPr>
          <a:xfrm>
            <a:off x="4205396" y="4191000"/>
            <a:ext cx="1467920" cy="461665"/>
          </a:xfrm>
          <a:prstGeom prst="rect">
            <a:avLst/>
          </a:prstGeom>
          <a:noFill/>
        </p:spPr>
        <p:txBody>
          <a:bodyPr wrap="none" rtlCol="0">
            <a:spAutoFit/>
          </a:bodyPr>
          <a:p>
            <a:r>
              <a:rPr lang="en-US" dirty="0" smtClean="0"/>
              <a:t>likelihood</a:t>
            </a:r>
            <a:endParaRPr lang="en-US" dirty="0"/>
          </a:p>
        </p:txBody>
      </p:sp>
      <p:sp>
        <p:nvSpPr>
          <p:cNvPr id="14" name="Left Brace 13"/>
          <p:cNvSpPr/>
          <p:nvPr/>
        </p:nvSpPr>
        <p:spPr bwMode="auto">
          <a:xfrm rot="16200000">
            <a:off x="1901416" y="2857499"/>
            <a:ext cx="228600" cy="2285999"/>
          </a:xfrm>
          <a:prstGeom prst="leftBrac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5" name="TextBox 14"/>
          <p:cNvSpPr txBox="1"/>
          <p:nvPr/>
        </p:nvSpPr>
        <p:spPr>
          <a:xfrm>
            <a:off x="469900" y="4191000"/>
            <a:ext cx="3222216" cy="830997"/>
          </a:xfrm>
          <a:prstGeom prst="rect">
            <a:avLst/>
          </a:prstGeom>
          <a:noFill/>
        </p:spPr>
        <p:txBody>
          <a:bodyPr wrap="square" rtlCol="0">
            <a:spAutoFit/>
          </a:bodyPr>
          <a:p>
            <a:pPr algn="ctr"/>
            <a:r>
              <a:rPr lang="en-US" dirty="0" smtClean="0"/>
              <a:t>posterior (updated)</a:t>
            </a:r>
            <a:endParaRPr lang="en-US" dirty="0" smtClean="0"/>
          </a:p>
          <a:p>
            <a:pPr algn="ctr"/>
            <a:r>
              <a:rPr lang="en-US" dirty="0" smtClean="0"/>
              <a:t>beliefs</a:t>
            </a:r>
            <a:endParaRPr lang="en-US" dirty="0" smtClean="0"/>
          </a:p>
        </p:txBody>
      </p:sp>
      <p:sp>
        <p:nvSpPr>
          <p:cNvPr id="18" name="TextBox 17"/>
          <p:cNvSpPr txBox="1"/>
          <p:nvPr/>
        </p:nvSpPr>
        <p:spPr>
          <a:xfrm>
            <a:off x="720316" y="2057400"/>
            <a:ext cx="5585460" cy="829945"/>
          </a:xfrm>
          <a:prstGeom prst="rect">
            <a:avLst/>
          </a:prstGeom>
          <a:noFill/>
        </p:spPr>
        <p:txBody>
          <a:bodyPr wrap="none" rtlCol="0">
            <a:spAutoFit/>
          </a:bodyPr>
          <a:p>
            <a:r>
              <a:rPr lang="en-US" dirty="0" smtClean="0"/>
              <a:t>Infer </a:t>
            </a:r>
            <a:r>
              <a:rPr lang="en-US" b="1" dirty="0" smtClean="0"/>
              <a:t>categories </a:t>
            </a:r>
            <a:r>
              <a:rPr lang="en-US" dirty="0" smtClean="0"/>
              <a:t>and </a:t>
            </a:r>
            <a:r>
              <a:rPr lang="en-US" b="1" dirty="0" smtClean="0"/>
              <a:t>generative model</a:t>
            </a:r>
            <a:endParaRPr lang="en-US" dirty="0" smtClean="0"/>
          </a:p>
          <a:p>
            <a:r>
              <a:rPr lang="en-US" dirty="0" smtClean="0"/>
              <a:t>(e.g. category means/variances)</a:t>
            </a:r>
            <a:endParaRPr lang="en-US" dirty="0"/>
          </a:p>
        </p:txBody>
      </p:sp>
      <p:sp>
        <p:nvSpPr>
          <p:cNvPr id="3" name="Title 2"/>
          <p:cNvSpPr/>
          <p:nvPr>
            <p:ph type="title"/>
          </p:nvPr>
        </p:nvSpPr>
        <p:spPr/>
        <p:txBody>
          <a:bodyPr/>
          <a:p>
            <a:r>
              <a:rPr lang="x-none" altLang="en-US" b="0">
                <a:sym typeface="+mn-ea"/>
              </a:rPr>
              <a:t>But what </a:t>
            </a:r>
            <a:r>
              <a:rPr lang="x-none" altLang="en-US">
                <a:sym typeface="+mn-ea"/>
              </a:rPr>
              <a:t>is </a:t>
            </a:r>
            <a:r>
              <a:rPr lang="x-none" altLang="en-US" b="0">
                <a:sym typeface="+mn-ea"/>
              </a:rPr>
              <a:t>distributional learning?</a:t>
            </a:r>
            <a:endParaRPr lang="en-US"/>
          </a:p>
        </p:txBody>
      </p:sp>
      <p:pic>
        <p:nvPicPr>
          <p:cNvPr id="2" name="Picture 1"/>
          <p:cNvPicPr>
            <a:picLocks noChangeAspect="1"/>
          </p:cNvPicPr>
          <p:nvPr/>
        </p:nvPicPr>
        <p:blipFill>
          <a:blip r:embed="rId1"/>
          <a:stretch>
            <a:fillRect/>
          </a:stretch>
        </p:blipFill>
        <p:spPr>
          <a:xfrm>
            <a:off x="872490" y="3269615"/>
            <a:ext cx="7556500" cy="54673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6" name="Title 1"/>
          <p:cNvSpPr>
            <a:spLocks noGrp="1"/>
          </p:cNvSpPr>
          <p:nvPr/>
        </p:nvSpPr>
        <p:spPr>
          <a:xfrm>
            <a:off x="609600" y="533400"/>
            <a:ext cx="8173720" cy="1143000"/>
          </a:xfrm>
          <a:prstGeom prst="rect">
            <a:avLst/>
          </a:prstGeom>
          <a:noFill/>
          <a:ln w="9525">
            <a:noFill/>
            <a:miter lim="800000"/>
          </a:ln>
        </p:spPr>
        <p:txBody>
          <a:bodyPr vert="horz" wrap="square" lIns="91440" tIns="45720" rIns="91440" bIns="45720" numCol="1" anchor="t" anchorCtr="0" compatLnSpc="1"/>
          <a:lstStyle>
            <a:lvl1pPr algn="l" rtl="0" eaLnBrk="0" fontAlgn="base" hangingPunct="0">
              <a:lnSpc>
                <a:spcPct val="75000"/>
              </a:lnSpc>
              <a:spcBef>
                <a:spcPct val="0"/>
              </a:spcBef>
              <a:spcAft>
                <a:spcPct val="0"/>
              </a:spcAft>
              <a:defRPr sz="4800" b="1" u="none" strike="noStrike" kern="0" cap="none" spc="0" normalizeH="0">
                <a:solidFill>
                  <a:schemeClr val="tx2"/>
                </a:solidFill>
                <a:uFillTx/>
                <a:latin typeface="Arimo" panose="020B0604020202020204" pitchFamily="34" charset="0"/>
                <a:ea typeface="+mj-ea"/>
                <a:cs typeface="+mj-cs"/>
              </a:defRPr>
            </a:lvl1pPr>
            <a:lvl2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2pPr>
            <a:lvl3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3pPr>
            <a:lvl4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4pPr>
            <a:lvl5pPr algn="ctr" rtl="0" eaLnBrk="0" fontAlgn="base" hangingPunct="0">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5pPr>
            <a:lvl6pPr marL="4572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6pPr>
            <a:lvl7pPr marL="9144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7pPr>
            <a:lvl8pPr marL="13716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8pPr>
            <a:lvl9pPr marL="1828800" algn="ctr" rtl="0" fontAlgn="base">
              <a:spcBef>
                <a:spcPct val="0"/>
              </a:spcBef>
              <a:spcAft>
                <a:spcPct val="0"/>
              </a:spcAft>
              <a:defRPr sz="4400">
                <a:solidFill>
                  <a:schemeClr val="tx2"/>
                </a:solidFill>
                <a:latin typeface="Arimo" panose="020B0604020202020204" pitchFamily="34" charset="0"/>
                <a:ea typeface="MS PGothic" pitchFamily="124" charset="-128"/>
                <a:cs typeface="MS PGothic" pitchFamily="124" charset="-128"/>
              </a:defRPr>
            </a:lvl9pPr>
          </a:lstStyle>
          <a:p>
            <a:r>
              <a:rPr lang="x-none" altLang="en-US" b="0">
                <a:sym typeface="+mn-ea"/>
              </a:rPr>
              <a:t>Where do you get the </a:t>
            </a:r>
            <a:r>
              <a:rPr lang="x-none" altLang="en-US">
                <a:sym typeface="+mn-ea"/>
              </a:rPr>
              <a:t>prior</a:t>
            </a:r>
            <a:r>
              <a:rPr lang="x-none" altLang="en-US" b="0">
                <a:sym typeface="+mn-ea"/>
              </a:rPr>
              <a:t>?</a:t>
            </a:r>
            <a:endParaRPr lang="x-none" altLang="en-US" b="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5" name="Picture 4" descr="_Adam_s_Creation_Sistine_Chapel_ceiling__by_Michelangelo_JBU33cut.0"/>
          <p:cNvPicPr>
            <a:picLocks noChangeAspect="1"/>
          </p:cNvPicPr>
          <p:nvPr/>
        </p:nvPicPr>
        <p:blipFill>
          <a:blip r:embed="rId1"/>
          <a:stretch>
            <a:fillRect/>
          </a:stretch>
        </p:blipFill>
        <p:spPr>
          <a:xfrm>
            <a:off x="-817245" y="-87630"/>
            <a:ext cx="10419715" cy="6946265"/>
          </a:xfrm>
          <a:prstGeom prst="rect">
            <a:avLst/>
          </a:prstGeom>
        </p:spPr>
      </p:pic>
      <p:sp>
        <p:nvSpPr>
          <p:cNvPr id="8" name="Rectangle 7"/>
          <p:cNvSpPr/>
          <p:nvPr/>
        </p:nvSpPr>
        <p:spPr>
          <a:xfrm>
            <a:off x="-838200" y="-152400"/>
            <a:ext cx="10439400" cy="7010400"/>
          </a:xfrm>
          <a:prstGeom prst="rect">
            <a:avLst/>
          </a:prstGeom>
          <a:solidFill>
            <a:schemeClr val="bg2">
              <a:alpha val="8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9" name="Text Box 8"/>
          <p:cNvSpPr txBox="1"/>
          <p:nvPr/>
        </p:nvSpPr>
        <p:spPr>
          <a:xfrm>
            <a:off x="596900" y="2022475"/>
            <a:ext cx="8394700" cy="4030980"/>
          </a:xfrm>
          <a:prstGeom prst="rect">
            <a:avLst/>
          </a:prstGeom>
          <a:noFill/>
        </p:spPr>
        <p:txBody>
          <a:bodyPr wrap="square" rtlCol="0">
            <a:spAutoFit/>
          </a:bodyPr>
          <a:p>
            <a:pPr lvl="0" latinLnBrk="0">
              <a:lnSpc>
                <a:spcPct val="80000"/>
              </a:lnSpc>
            </a:pPr>
            <a:r>
              <a:rPr lang="x-none" altLang="en-US" sz="8000" b="1" i="1">
                <a:solidFill>
                  <a:srgbClr val="FF0000"/>
                </a:solidFill>
              </a:rPr>
              <a:t>Distributional learning!!</a:t>
            </a:r>
            <a:endParaRPr lang="x-none" altLang="en-US" sz="8000" b="1" i="1">
              <a:solidFill>
                <a:srgbClr val="FF0000"/>
              </a:solidFill>
            </a:endParaRPr>
          </a:p>
          <a:p>
            <a:pPr lvl="0" latinLnBrk="0">
              <a:lnSpc>
                <a:spcPct val="80000"/>
              </a:lnSpc>
            </a:pPr>
            <a:endParaRPr lang="x-none" altLang="en-US" sz="8000" b="1" i="1">
              <a:solidFill>
                <a:srgbClr val="FF0000"/>
              </a:solidFill>
            </a:endParaRPr>
          </a:p>
          <a:p>
            <a:pPr lvl="0" latinLnBrk="0">
              <a:lnSpc>
                <a:spcPct val="80000"/>
              </a:lnSpc>
            </a:pPr>
            <a:r>
              <a:rPr lang="en-US" altLang="x-none" sz="8000" i="1">
                <a:solidFill>
                  <a:srgbClr val="FF0000"/>
                </a:solidFill>
              </a:rPr>
              <a:t>...at another level</a:t>
            </a:r>
            <a:endParaRPr lang="en-US" altLang="x-none" sz="8000" b="1" i="1">
              <a:solidFill>
                <a:srgbClr val="FF0000"/>
              </a:solidFill>
            </a:endParaRPr>
          </a:p>
        </p:txBody>
      </p:sp>
      <p:sp>
        <p:nvSpPr>
          <p:cNvPr id="10" name="&quot;No&quot; Symbol 9"/>
          <p:cNvSpPr/>
          <p:nvPr/>
        </p:nvSpPr>
        <p:spPr>
          <a:xfrm>
            <a:off x="1905000" y="685800"/>
            <a:ext cx="5334000" cy="5334000"/>
          </a:xfrm>
          <a:prstGeom prst="noSmoking">
            <a:avLst/>
          </a:prstGeom>
          <a:solidFill>
            <a:srgbClr val="FF0000"/>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bldLvl="0" animBg="1"/>
      <p:bldP spid="10" grpId="0" bldLvl="0" animBg="1"/>
      <p:bldP spid="10" grpId="1"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533400"/>
            <a:ext cx="8173720" cy="1143000"/>
          </a:xfrm>
        </p:spPr>
        <p:txBody>
          <a:bodyPr/>
          <a:p>
            <a:r>
              <a:rPr lang="x-none" altLang="en-US" b="0">
                <a:sym typeface="+mn-ea"/>
              </a:rPr>
              <a:t>Where do you get the </a:t>
            </a:r>
            <a:r>
              <a:rPr lang="x-none" altLang="en-US">
                <a:sym typeface="+mn-ea"/>
              </a:rPr>
              <a:t>prior</a:t>
            </a:r>
            <a:r>
              <a:rPr lang="x-none" altLang="en-US" b="0">
                <a:sym typeface="+mn-ea"/>
              </a:rPr>
              <a:t>?</a:t>
            </a:r>
            <a:endParaRPr lang="x-none" altLang="en-US" b="0">
              <a:sym typeface="+mn-ea"/>
            </a:endParaRPr>
          </a:p>
        </p:txBody>
      </p:sp>
      <p:sp>
        <p:nvSpPr>
          <p:cNvPr id="3" name="Content Placeholder 2"/>
          <p:cNvSpPr>
            <a:spLocks noGrp="1"/>
          </p:cNvSpPr>
          <p:nvPr>
            <p:ph idx="1"/>
          </p:nvPr>
        </p:nvSpPr>
        <p:spPr>
          <a:xfrm>
            <a:off x="685800" y="2133600"/>
            <a:ext cx="7772400" cy="4114800"/>
          </a:xfrm>
        </p:spPr>
        <p:txBody>
          <a:bodyPr/>
          <a:p>
            <a:r>
              <a:rPr lang="x-none" altLang="en-US"/>
              <a:t>Prior is a </a:t>
            </a:r>
            <a:r>
              <a:rPr lang="x-none" altLang="en-US" b="1"/>
              <a:t>prediction</a:t>
            </a:r>
            <a:endParaRPr lang="x-none" altLang="en-US" b="1"/>
          </a:p>
          <a:p>
            <a:r>
              <a:rPr lang="x-none" altLang="en-US"/>
              <a:t>Utility of prediction depends on </a:t>
            </a:r>
            <a:r>
              <a:rPr lang="x-none" altLang="en-US" b="1"/>
              <a:t>distribution </a:t>
            </a:r>
            <a:r>
              <a:rPr lang="x-none" altLang="en-US"/>
              <a:t>of </a:t>
            </a:r>
            <a:r>
              <a:rPr lang="x-none" altLang="en-US" b="1"/>
              <a:t>things in the world</a:t>
            </a:r>
            <a:endParaRPr lang="x-none" altLang="en-US" b="1"/>
          </a:p>
          <a:p>
            <a:pPr lvl="1" algn="l"/>
            <a:r>
              <a:rPr lang="x-none" altLang="en-US"/>
              <a:t>Predict things you </a:t>
            </a:r>
            <a:r>
              <a:rPr lang="x-none" altLang="en-US" b="1"/>
              <a:t>never </a:t>
            </a:r>
            <a:r>
              <a:rPr lang="x-none" altLang="en-US"/>
              <a:t>get: inefficient (takes longer to adapt)</a:t>
            </a:r>
            <a:endParaRPr lang="x-none" altLang="en-US"/>
          </a:p>
          <a:p>
            <a:pPr lvl="1" algn="l"/>
            <a:r>
              <a:rPr lang="x-none" altLang="en-US"/>
              <a:t>Rule out things you </a:t>
            </a:r>
            <a:r>
              <a:rPr lang="x-none" altLang="en-US" b="1"/>
              <a:t>do</a:t>
            </a:r>
            <a:r>
              <a:rPr lang="x-none" altLang="en-US"/>
              <a:t> get: can't adapt</a:t>
            </a:r>
            <a:endParaRPr lang="x-none" altLang="en-US"/>
          </a:p>
          <a:p>
            <a:pPr lvl="0" algn="l"/>
            <a:r>
              <a:rPr lang="x-none" altLang="en-US"/>
              <a:t>Good prior depends on </a:t>
            </a:r>
            <a:r>
              <a:rPr lang="x-none" altLang="en-US" b="1"/>
              <a:t>learning those distributions</a:t>
            </a:r>
            <a:r>
              <a:rPr lang="x-none" altLang="en-US"/>
              <a:t> (of distributions)</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35" name="Group 34"/>
          <p:cNvGrpSpPr/>
          <p:nvPr/>
        </p:nvGrpSpPr>
        <p:grpSpPr>
          <a:xfrm>
            <a:off x="4114800" y="1794287"/>
            <a:ext cx="5003800" cy="4073113"/>
            <a:chOff x="4114800" y="1616487"/>
            <a:chExt cx="5003800" cy="4073113"/>
          </a:xfrm>
        </p:grpSpPr>
        <p:pic>
          <p:nvPicPr>
            <p:cNvPr id="24" name="Picture 23" descr="latex-image-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0400" y="3721100"/>
              <a:ext cx="2108200" cy="317500"/>
            </a:xfrm>
            <a:prstGeom prst="rect">
              <a:avLst/>
            </a:prstGeom>
          </p:spPr>
        </p:pic>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5" name="Straight Arrow Connector 14"/>
                <p:cNvCxnSpPr/>
                <p:nvPr/>
              </p:nvCxnSpPr>
              <p:spPr bwMode="auto">
                <a:xfrm>
                  <a:off x="4191000" y="4610100"/>
                  <a:ext cx="0" cy="838200"/>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16" name="Straight Arrow Connector 15"/>
                <p:cNvCxnSpPr/>
                <p:nvPr/>
              </p:nvCxnSpPr>
              <p:spPr bwMode="auto">
                <a:xfrm flipH="1">
                  <a:off x="1752600" y="4414920"/>
                  <a:ext cx="2286000" cy="0"/>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sp>
              <p:nvSpPr>
                <p:cNvPr id="17" name="TextBox 16"/>
                <p:cNvSpPr txBox="1"/>
                <p:nvPr/>
              </p:nvSpPr>
              <p:spPr>
                <a:xfrm>
                  <a:off x="3955234" y="4081921"/>
                  <a:ext cx="499594" cy="950913"/>
                </a:xfrm>
                <a:prstGeom prst="rect">
                  <a:avLst/>
                </a:prstGeom>
                <a:noFill/>
              </p:spPr>
              <p:txBody>
                <a:bodyPr wrap="none" rtlCol="0">
                  <a:spAutoFit/>
                </a:bodyPr>
                <a:lstStyle/>
                <a:p>
                  <a:r>
                    <a:rPr lang="en-US" sz="4400" dirty="0" smtClean="0"/>
                    <a:t>*</a:t>
                  </a:r>
                  <a:endParaRPr lang="en-US" sz="4400" dirty="0"/>
                </a:p>
              </p:txBody>
            </p:sp>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grpSp>
      <p:grpSp>
        <p:nvGrpSpPr>
          <p:cNvPr id="32" name="Group 31"/>
          <p:cNvGrpSpPr/>
          <p:nvPr/>
        </p:nvGrpSpPr>
        <p:grpSpPr>
          <a:xfrm>
            <a:off x="0" y="2844800"/>
            <a:ext cx="3657600" cy="2286000"/>
            <a:chOff x="0" y="2667000"/>
            <a:chExt cx="3657600" cy="2286000"/>
          </a:xfrm>
        </p:grpSpPr>
        <p:pic>
          <p:nvPicPr>
            <p:cNvPr id="31" name="Picture 30" descr="prior-granularity-pdfs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67000"/>
              <a:ext cx="3657600" cy="2286000"/>
            </a:xfrm>
            <a:prstGeom prst="rect">
              <a:avLst/>
            </a:prstGeom>
          </p:spPr>
        </p:pic>
        <p:cxnSp>
          <p:nvCxnSpPr>
            <p:cNvPr id="7" name="Straight Arrow Connector 6"/>
            <p:cNvCxnSpPr/>
            <p:nvPr/>
          </p:nvCxnSpPr>
          <p:spPr bwMode="auto">
            <a:xfrm>
              <a:off x="2667000" y="3896277"/>
              <a:ext cx="0" cy="599523"/>
            </a:xfrm>
            <a:prstGeom prst="straightConnector1">
              <a:avLst/>
            </a:prstGeom>
            <a:solidFill>
              <a:schemeClr val="accent1"/>
            </a:solidFill>
            <a:ln w="38100" cap="flat" cmpd="sng" algn="ctr">
              <a:solidFill>
                <a:schemeClr val="tx1">
                  <a:lumMod val="60000"/>
                  <a:lumOff val="40000"/>
                </a:schemeClr>
              </a:solidFill>
              <a:prstDash val="solid"/>
              <a:round/>
              <a:headEnd type="none" w="med" len="med"/>
              <a:tailEnd type="arrow"/>
            </a:ln>
            <a:effectLst/>
          </p:spPr>
        </p:cxnSp>
        <p:cxnSp>
          <p:nvCxnSpPr>
            <p:cNvPr id="8" name="Straight Arrow Connector 7"/>
            <p:cNvCxnSpPr/>
            <p:nvPr/>
          </p:nvCxnSpPr>
          <p:spPr bwMode="auto">
            <a:xfrm>
              <a:off x="990600" y="3896277"/>
              <a:ext cx="0" cy="599523"/>
            </a:xfrm>
            <a:prstGeom prst="straightConnector1">
              <a:avLst/>
            </a:prstGeom>
            <a:solidFill>
              <a:schemeClr val="accent1"/>
            </a:solidFill>
            <a:ln w="38100" cap="flat" cmpd="sng" algn="ctr">
              <a:solidFill>
                <a:schemeClr val="tx1">
                  <a:lumMod val="50000"/>
                </a:schemeClr>
              </a:solidFill>
              <a:prstDash val="solid"/>
              <a:round/>
              <a:headEnd type="none" w="med" len="med"/>
              <a:tailEnd type="arrow"/>
            </a:ln>
            <a:effectLst/>
          </p:spPr>
        </p:cxnSp>
        <p:pic>
          <p:nvPicPr>
            <p:cNvPr id="28" name="Picture 2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064" y="3566696"/>
              <a:ext cx="406400" cy="203200"/>
            </a:xfrm>
            <a:prstGeom prst="rect">
              <a:avLst/>
            </a:prstGeom>
          </p:spPr>
        </p:pic>
        <p:pic>
          <p:nvPicPr>
            <p:cNvPr id="29" name="Picture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332" y="3553328"/>
              <a:ext cx="266700" cy="203200"/>
            </a:xfrm>
            <a:prstGeom prst="rect">
              <a:avLst/>
            </a:prstGeom>
          </p:spPr>
        </p:pic>
      </p:grpSp>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2997200"/>
            <a:ext cx="1587500" cy="317500"/>
          </a:xfrm>
          <a:prstGeom prst="rect">
            <a:avLst/>
          </a:prstGeom>
        </p:spPr>
      </p:pic>
      <p:pic>
        <p:nvPicPr>
          <p:cNvPr id="39" name="Picture 3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2997200"/>
            <a:ext cx="1739900" cy="317500"/>
          </a:xfrm>
          <a:prstGeom prst="rect">
            <a:avLst/>
          </a:prstGeom>
        </p:spPr>
      </p:pic>
      <p:sp>
        <p:nvSpPr>
          <p:cNvPr id="50" name="TextBox 49"/>
          <p:cNvSpPr txBox="1"/>
          <p:nvPr/>
        </p:nvSpPr>
        <p:spPr>
          <a:xfrm>
            <a:off x="3886200" y="1066800"/>
            <a:ext cx="1997963" cy="461665"/>
          </a:xfrm>
          <a:prstGeom prst="rect">
            <a:avLst/>
          </a:prstGeom>
          <a:noFill/>
        </p:spPr>
        <p:txBody>
          <a:bodyPr wrap="none" rtlCol="0">
            <a:spAutoFit/>
          </a:bodyPr>
          <a:lstStyle/>
          <a:p>
            <a:r>
              <a:rPr lang="en-US" dirty="0" smtClean="0">
                <a:solidFill>
                  <a:srgbClr val="00BFC4"/>
                </a:solidFill>
              </a:rPr>
              <a:t>Observations</a:t>
            </a:r>
            <a:endParaRPr lang="en-US" dirty="0">
              <a:solidFill>
                <a:srgbClr val="00BFC4"/>
              </a:solidFill>
            </a:endParaRPr>
          </a:p>
        </p:txBody>
      </p:sp>
      <p:sp>
        <p:nvSpPr>
          <p:cNvPr id="51" name="TextBox 50"/>
          <p:cNvSpPr txBox="1"/>
          <p:nvPr/>
        </p:nvSpPr>
        <p:spPr>
          <a:xfrm>
            <a:off x="5803936" y="1066800"/>
            <a:ext cx="2011680" cy="460375"/>
          </a:xfrm>
          <a:prstGeom prst="rect">
            <a:avLst/>
          </a:prstGeom>
          <a:noFill/>
        </p:spPr>
        <p:txBody>
          <a:bodyPr wrap="none" rtlCol="0">
            <a:spAutoFit/>
          </a:bodyPr>
          <a:lstStyle/>
          <a:p>
            <a:r>
              <a:rPr lang="en-US" altLang="en-US" dirty="0" smtClean="0">
                <a:solidFill>
                  <a:srgbClr val="F8766D"/>
                </a:solidFill>
              </a:rPr>
              <a:t>   Parameters</a:t>
            </a:r>
            <a:endParaRPr lang="en-US" altLang="en-US" dirty="0" smtClean="0">
              <a:solidFill>
                <a:srgbClr val="F8766D"/>
              </a:solidFill>
            </a:endParaRPr>
          </a:p>
        </p:txBody>
      </p:sp>
      <p:sp>
        <p:nvSpPr>
          <p:cNvPr id="2" name="Rectangle 1"/>
          <p:cNvSpPr/>
          <p:nvPr/>
        </p:nvSpPr>
        <p:spPr bwMode="auto">
          <a:xfrm>
            <a:off x="3733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9" name="Rectangle 18"/>
          <p:cNvSpPr/>
          <p:nvPr/>
        </p:nvSpPr>
        <p:spPr bwMode="auto">
          <a:xfrm>
            <a:off x="6096000" y="381000"/>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pic>
        <p:nvPicPr>
          <p:cNvPr id="3" name="Picture 2"/>
          <p:cNvPicPr>
            <a:picLocks noChangeAspect="1"/>
          </p:cNvPicPr>
          <p:nvPr/>
        </p:nvPicPr>
        <p:blipFill>
          <a:blip r:embed="rId8"/>
          <a:stretch>
            <a:fillRect/>
          </a:stretch>
        </p:blipFill>
        <p:spPr>
          <a:xfrm>
            <a:off x="798195" y="359410"/>
            <a:ext cx="7618730" cy="595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0" presetClass="path" presetSubtype="0" accel="50000" decel="50000" fill="hold" grpId="0" nodeType="withEffect">
                                  <p:stCondLst>
                                    <p:cond delay="0"/>
                                  </p:stCondLst>
                                  <p:childTnLst>
                                    <p:animMotion origin="layout" path="M -0.00069 -0.00023 L -0.00069 0.09977 " pathEditMode="relative" rAng="0" ptsTypes="AA">
                                      <p:cBhvr>
                                        <p:cTn id="14" dur="500" fill="hold"/>
                                        <p:tgtEl>
                                          <p:spTgt spid="51"/>
                                        </p:tgtEl>
                                        <p:attrNameLst>
                                          <p:attrName>ppt_x</p:attrName>
                                          <p:attrName>ppt_y</p:attrName>
                                        </p:attrNameLst>
                                      </p:cBhvr>
                                      <p:rCtr x="0" y="5000"/>
                                    </p:animMotion>
                                  </p:childTnLst>
                                </p:cTn>
                              </p:par>
                              <p:par>
                                <p:cTn id="15" presetID="0" presetClass="path" presetSubtype="0" accel="50000" decel="50000" fill="hold" grpId="0" nodeType="withEffect">
                                  <p:stCondLst>
                                    <p:cond delay="0"/>
                                  </p:stCondLst>
                                  <p:childTnLst>
                                    <p:animMotion origin="layout" path="M -0.00087 -0.00023 L -0.26753 0.09977 " pathEditMode="relative" rAng="0" ptsTypes="AA">
                                      <p:cBhvr>
                                        <p:cTn id="16" dur="500" fill="hold"/>
                                        <p:tgtEl>
                                          <p:spTgt spid="50"/>
                                        </p:tgtEl>
                                        <p:attrNameLst>
                                          <p:attrName>ppt_x</p:attrName>
                                          <p:attrName>ppt_y</p:attrName>
                                        </p:attrNameLst>
                                      </p:cBhvr>
                                      <p:rCtr x="-13333"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4648200" y="1676400"/>
            <a:ext cx="739274" cy="475916"/>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39" name="Rectangle 38"/>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55143" cy="4073113"/>
            <a:chOff x="4114800" y="1616487"/>
            <a:chExt cx="4155143"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grpSp>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1778000"/>
            <a:ext cx="520700" cy="317500"/>
          </a:xfrm>
          <a:prstGeom prst="rect">
            <a:avLst/>
          </a:prstGeom>
        </p:spPr>
      </p:pic>
      <p:pic>
        <p:nvPicPr>
          <p:cNvPr id="30" name="Picture 2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sp>
        <p:nvSpPr>
          <p:cNvPr id="3" name="Text Box 2"/>
          <p:cNvSpPr txBox="1"/>
          <p:nvPr/>
        </p:nvSpPr>
        <p:spPr>
          <a:xfrm>
            <a:off x="1445895" y="1750695"/>
            <a:ext cx="1978660" cy="460375"/>
          </a:xfrm>
          <a:prstGeom prst="rect">
            <a:avLst/>
          </a:prstGeom>
          <a:noFill/>
        </p:spPr>
        <p:txBody>
          <a:bodyPr wrap="none" rtlCol="0" anchor="t">
            <a:spAutoFit/>
          </a:bodyPr>
          <a:p>
            <a:r>
              <a:rPr lang="en-US" dirty="0" smtClean="0">
                <a:solidFill>
                  <a:srgbClr val="00BFC4"/>
                </a:solidFill>
                <a:sym typeface="+mn-ea"/>
              </a:rPr>
              <a:t>Observations</a:t>
            </a:r>
            <a:endParaRPr lang="en-US"/>
          </a:p>
        </p:txBody>
      </p:sp>
      <p:sp>
        <p:nvSpPr>
          <p:cNvPr id="6" name="TextBox 50"/>
          <p:cNvSpPr txBox="1"/>
          <p:nvPr/>
        </p:nvSpPr>
        <p:spPr>
          <a:xfrm>
            <a:off x="5803936" y="1753235"/>
            <a:ext cx="2011680" cy="460375"/>
          </a:xfrm>
          <a:prstGeom prst="rect">
            <a:avLst/>
          </a:prstGeom>
          <a:noFill/>
        </p:spPr>
        <p:txBody>
          <a:bodyPr wrap="none" rtlCol="0">
            <a:spAutoFit/>
          </a:bodyPr>
          <a:p>
            <a:r>
              <a:rPr lang="en-US" altLang="en-US" dirty="0" smtClean="0">
                <a:solidFill>
                  <a:srgbClr val="F8766D"/>
                </a:solidFill>
              </a:rPr>
              <a:t>   Parameters</a:t>
            </a:r>
            <a:endParaRPr lang="en-US" altLang="en-US" dirty="0" smtClean="0">
              <a:solidFill>
                <a:srgbClr val="F8766D"/>
              </a:solidFill>
            </a:endParaRPr>
          </a:p>
        </p:txBody>
      </p:sp>
      <p:sp>
        <p:nvSpPr>
          <p:cNvPr id="17" name="Rectangle 16"/>
          <p:cNvSpPr/>
          <p:nvPr/>
        </p:nvSpPr>
        <p:spPr bwMode="auto">
          <a:xfrm>
            <a:off x="3733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9" name="Rectangle 18"/>
          <p:cNvSpPr/>
          <p:nvPr/>
        </p:nvSpPr>
        <p:spPr bwMode="auto">
          <a:xfrm>
            <a:off x="6096000" y="381000"/>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pic>
        <p:nvPicPr>
          <p:cNvPr id="8" name="Picture 7"/>
          <p:cNvPicPr>
            <a:picLocks noChangeAspect="1"/>
          </p:cNvPicPr>
          <p:nvPr/>
        </p:nvPicPr>
        <p:blipFill>
          <a:blip r:embed="rId7"/>
          <a:stretch>
            <a:fillRect/>
          </a:stretch>
        </p:blipFill>
        <p:spPr>
          <a:xfrm>
            <a:off x="798195" y="359410"/>
            <a:ext cx="7618730" cy="59563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4648200" y="1676400"/>
            <a:ext cx="739274" cy="475916"/>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21" name="Rectangle 20"/>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14800" cy="4073113"/>
            <a:chOff x="4114800" y="1616487"/>
            <a:chExt cx="4114800"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grp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1778000"/>
            <a:ext cx="520700" cy="317500"/>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sp>
        <p:nvSpPr>
          <p:cNvPr id="7" name="Text Box 6"/>
          <p:cNvSpPr txBox="1"/>
          <p:nvPr/>
        </p:nvSpPr>
        <p:spPr>
          <a:xfrm>
            <a:off x="1445895" y="1750695"/>
            <a:ext cx="1978660" cy="460375"/>
          </a:xfrm>
          <a:prstGeom prst="rect">
            <a:avLst/>
          </a:prstGeom>
          <a:noFill/>
        </p:spPr>
        <p:txBody>
          <a:bodyPr wrap="none" rtlCol="0" anchor="t">
            <a:spAutoFit/>
          </a:bodyPr>
          <a:p>
            <a:r>
              <a:rPr lang="en-US" dirty="0" smtClean="0">
                <a:solidFill>
                  <a:srgbClr val="00BFC4"/>
                </a:solidFill>
                <a:sym typeface="+mn-ea"/>
              </a:rPr>
              <a:t>Observations</a:t>
            </a:r>
            <a:endParaRPr lang="en-US"/>
          </a:p>
        </p:txBody>
      </p:sp>
      <p:sp>
        <p:nvSpPr>
          <p:cNvPr id="8" name="TextBox 50"/>
          <p:cNvSpPr txBox="1"/>
          <p:nvPr/>
        </p:nvSpPr>
        <p:spPr>
          <a:xfrm>
            <a:off x="5803936" y="1753235"/>
            <a:ext cx="2011680" cy="460375"/>
          </a:xfrm>
          <a:prstGeom prst="rect">
            <a:avLst/>
          </a:prstGeom>
          <a:noFill/>
        </p:spPr>
        <p:txBody>
          <a:bodyPr wrap="none" rtlCol="0">
            <a:spAutoFit/>
          </a:bodyPr>
          <a:p>
            <a:r>
              <a:rPr lang="en-US" altLang="en-US" dirty="0" smtClean="0">
                <a:solidFill>
                  <a:srgbClr val="F8766D"/>
                </a:solidFill>
              </a:rPr>
              <a:t>   Parameters</a:t>
            </a:r>
            <a:endParaRPr lang="en-US" altLang="en-US" dirty="0" smtClean="0">
              <a:solidFill>
                <a:srgbClr val="F8766D"/>
              </a:solidFill>
            </a:endParaRPr>
          </a:p>
        </p:txBody>
      </p:sp>
      <p:sp>
        <p:nvSpPr>
          <p:cNvPr id="9" name="Rectangle 8"/>
          <p:cNvSpPr/>
          <p:nvPr/>
        </p:nvSpPr>
        <p:spPr bwMode="auto">
          <a:xfrm>
            <a:off x="3733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0" name="Rectangle 9"/>
          <p:cNvSpPr/>
          <p:nvPr/>
        </p:nvSpPr>
        <p:spPr bwMode="auto">
          <a:xfrm>
            <a:off x="6096000" y="381000"/>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pic>
        <p:nvPicPr>
          <p:cNvPr id="11" name="Picture 10"/>
          <p:cNvPicPr>
            <a:picLocks noChangeAspect="1"/>
          </p:cNvPicPr>
          <p:nvPr/>
        </p:nvPicPr>
        <p:blipFill>
          <a:blip r:embed="rId7"/>
          <a:stretch>
            <a:fillRect/>
          </a:stretch>
        </p:blipFill>
        <p:spPr>
          <a:xfrm>
            <a:off x="798195" y="359410"/>
            <a:ext cx="7618730" cy="59563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648200" y="1676400"/>
            <a:ext cx="739274" cy="475916"/>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23" name="Rectangle 22"/>
          <p:cNvSpPr/>
          <p:nvPr/>
        </p:nvSpPr>
        <p:spPr bwMode="auto">
          <a:xfrm>
            <a:off x="152400" y="1676400"/>
            <a:ext cx="1224547" cy="475916"/>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31" name="Picture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44800"/>
            <a:ext cx="3657600" cy="2286000"/>
          </a:xfrm>
          <a:prstGeom prst="rect">
            <a:avLst/>
          </a:prstGeom>
        </p:spPr>
      </p:pic>
      <p:grpSp>
        <p:nvGrpSpPr>
          <p:cNvPr id="5" name="Group 4"/>
          <p:cNvGrpSpPr/>
          <p:nvPr/>
        </p:nvGrpSpPr>
        <p:grpSpPr>
          <a:xfrm>
            <a:off x="4114800" y="1794287"/>
            <a:ext cx="4114800" cy="4073113"/>
            <a:chOff x="4114800" y="1616487"/>
            <a:chExt cx="4114800" cy="4073113"/>
          </a:xfrm>
        </p:grpSpPr>
        <p:grpSp>
          <p:nvGrpSpPr>
            <p:cNvPr id="33" name="Group 32"/>
            <p:cNvGrpSpPr/>
            <p:nvPr/>
          </p:nvGrpSpPr>
          <p:grpSpPr>
            <a:xfrm>
              <a:off x="4114800" y="1616487"/>
              <a:ext cx="4114800" cy="4073113"/>
              <a:chOff x="4114800" y="1616487"/>
              <a:chExt cx="4114800" cy="4073113"/>
            </a:xfrm>
          </p:grpSpPr>
          <p:grpSp>
            <p:nvGrpSpPr>
              <p:cNvPr id="20" name="Group 19"/>
              <p:cNvGrpSpPr/>
              <p:nvPr/>
            </p:nvGrpSpPr>
            <p:grpSpPr>
              <a:xfrm>
                <a:off x="4283487" y="1616487"/>
                <a:ext cx="3946113" cy="3946113"/>
                <a:chOff x="685800" y="1409700"/>
                <a:chExt cx="4876800" cy="4876800"/>
              </a:xfrm>
            </p:grpSpPr>
            <p:pic>
              <p:nvPicPr>
                <p:cNvPr id="12" name="Picture 11" descr="prior-schematics-ticks-onl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26" name="Picture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 name="Oval 1"/>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grpSp>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1778000"/>
            <a:ext cx="520700" cy="317500"/>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1778000"/>
            <a:ext cx="1066800" cy="317500"/>
          </a:xfrm>
          <a:prstGeom prst="rect">
            <a:avLst/>
          </a:prstGeom>
        </p:spPr>
      </p:pic>
      <p:sp>
        <p:nvSpPr>
          <p:cNvPr id="3" name="Text Box 2"/>
          <p:cNvSpPr txBox="1"/>
          <p:nvPr/>
        </p:nvSpPr>
        <p:spPr>
          <a:xfrm>
            <a:off x="1445895" y="1750695"/>
            <a:ext cx="1978660" cy="460375"/>
          </a:xfrm>
          <a:prstGeom prst="rect">
            <a:avLst/>
          </a:prstGeom>
          <a:noFill/>
        </p:spPr>
        <p:txBody>
          <a:bodyPr wrap="none" rtlCol="0" anchor="t">
            <a:spAutoFit/>
          </a:bodyPr>
          <a:p>
            <a:r>
              <a:rPr lang="en-US" dirty="0" smtClean="0">
                <a:solidFill>
                  <a:srgbClr val="00BFC4"/>
                </a:solidFill>
                <a:sym typeface="+mn-ea"/>
              </a:rPr>
              <a:t>Observations</a:t>
            </a:r>
            <a:endParaRPr lang="en-US"/>
          </a:p>
        </p:txBody>
      </p:sp>
      <p:sp>
        <p:nvSpPr>
          <p:cNvPr id="6" name="TextBox 50"/>
          <p:cNvSpPr txBox="1"/>
          <p:nvPr/>
        </p:nvSpPr>
        <p:spPr>
          <a:xfrm>
            <a:off x="5803936" y="1753235"/>
            <a:ext cx="2011680" cy="460375"/>
          </a:xfrm>
          <a:prstGeom prst="rect">
            <a:avLst/>
          </a:prstGeom>
          <a:noFill/>
        </p:spPr>
        <p:txBody>
          <a:bodyPr wrap="none" rtlCol="0">
            <a:spAutoFit/>
          </a:bodyPr>
          <a:p>
            <a:r>
              <a:rPr lang="en-US" altLang="en-US" dirty="0" smtClean="0">
                <a:solidFill>
                  <a:srgbClr val="F8766D"/>
                </a:solidFill>
              </a:rPr>
              <a:t>   Parameters</a:t>
            </a:r>
            <a:endParaRPr lang="en-US" altLang="en-US" dirty="0" smtClean="0">
              <a:solidFill>
                <a:srgbClr val="F8766D"/>
              </a:solidFill>
            </a:endParaRPr>
          </a:p>
        </p:txBody>
      </p:sp>
      <p:grpSp>
        <p:nvGrpSpPr>
          <p:cNvPr id="9" name="Group 8"/>
          <p:cNvGrpSpPr/>
          <p:nvPr/>
        </p:nvGrpSpPr>
        <p:grpSpPr>
          <a:xfrm>
            <a:off x="798195" y="359410"/>
            <a:ext cx="7618730" cy="631190"/>
            <a:chOff x="1257" y="566"/>
            <a:chExt cx="11998" cy="994"/>
          </a:xfrm>
        </p:grpSpPr>
        <p:sp>
          <p:nvSpPr>
            <p:cNvPr id="17" name="Rectangle 16"/>
            <p:cNvSpPr/>
            <p:nvPr/>
          </p:nvSpPr>
          <p:spPr bwMode="auto">
            <a:xfrm>
              <a:off x="5880" y="600"/>
              <a:ext cx="3720" cy="96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9" name="Rectangle 18"/>
            <p:cNvSpPr/>
            <p:nvPr/>
          </p:nvSpPr>
          <p:spPr bwMode="auto">
            <a:xfrm>
              <a:off x="9600" y="600"/>
              <a:ext cx="2520" cy="96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pic>
          <p:nvPicPr>
            <p:cNvPr id="8" name="Picture 7"/>
            <p:cNvPicPr>
              <a:picLocks noChangeAspect="1"/>
            </p:cNvPicPr>
            <p:nvPr/>
          </p:nvPicPr>
          <p:blipFill>
            <a:blip r:embed="rId7"/>
            <a:stretch>
              <a:fillRect/>
            </a:stretch>
          </p:blipFill>
          <p:spPr>
            <a:xfrm>
              <a:off x="1257" y="566"/>
              <a:ext cx="11998" cy="938"/>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descr="movie_theater.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01" y="-516189"/>
            <a:ext cx="9258242" cy="7404787"/>
          </a:xfrm>
          <a:prstGeom prst="rect">
            <a:avLst/>
          </a:prstGeom>
        </p:spPr>
      </p:pic>
      <p:pic>
        <p:nvPicPr>
          <p:cNvPr id="7" name="Picture 6" descr="sunligh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533400"/>
            <a:ext cx="11187742" cy="746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grpSp>
        <p:nvGrpSpPr>
          <p:cNvPr id="13" name="Group 12"/>
          <p:cNvGrpSpPr/>
          <p:nvPr/>
        </p:nvGrpSpPr>
        <p:grpSpPr>
          <a:xfrm>
            <a:off x="12033" y="3505200"/>
            <a:ext cx="3031650" cy="2971800"/>
            <a:chOff x="4114800" y="1616487"/>
            <a:chExt cx="4155143" cy="4073113"/>
          </a:xfrm>
        </p:grpSpPr>
        <p:grpSp>
          <p:nvGrpSpPr>
            <p:cNvPr id="14" name="Group 13"/>
            <p:cNvGrpSpPr/>
            <p:nvPr/>
          </p:nvGrpSpPr>
          <p:grpSpPr>
            <a:xfrm>
              <a:off x="4114800" y="1616487"/>
              <a:ext cx="4114800" cy="4073113"/>
              <a:chOff x="4114800" y="1616487"/>
              <a:chExt cx="4114800" cy="4073113"/>
            </a:xfrm>
          </p:grpSpPr>
          <p:grpSp>
            <p:nvGrpSpPr>
              <p:cNvPr id="16" name="Group 15"/>
              <p:cNvGrpSpPr/>
              <p:nvPr/>
            </p:nvGrpSpPr>
            <p:grpSpPr>
              <a:xfrm>
                <a:off x="4283487" y="1616487"/>
                <a:ext cx="3946113" cy="3946113"/>
                <a:chOff x="685800" y="1409700"/>
                <a:chExt cx="4876800" cy="4876800"/>
              </a:xfrm>
            </p:grpSpPr>
            <p:pic>
              <p:nvPicPr>
                <p:cNvPr id="21" name="Picture 20"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22" name="Straight Connector 21"/>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17" name="Picture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3352800"/>
                <a:ext cx="406400" cy="203200"/>
              </a:xfrm>
              <a:prstGeom prst="rect">
                <a:avLst/>
              </a:prstGeom>
            </p:spPr>
          </p:pic>
          <p:pic>
            <p:nvPicPr>
              <p:cNvPr id="19" name="Picture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15" name="Oval 14"/>
            <p:cNvSpPr/>
            <p:nvPr/>
          </p:nvSpPr>
          <p:spPr bwMode="auto">
            <a:xfrm rot="18900000">
              <a:off x="5602943" y="3469343"/>
              <a:ext cx="2667000" cy="990600"/>
            </a:xfrm>
            <a:prstGeom prst="ellipse">
              <a:avLst/>
            </a:prstGeom>
            <a:solidFill>
              <a:schemeClr val="bg2">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grpSp>
      <p:grpSp>
        <p:nvGrpSpPr>
          <p:cNvPr id="23" name="Group 22"/>
          <p:cNvGrpSpPr/>
          <p:nvPr/>
        </p:nvGrpSpPr>
        <p:grpSpPr>
          <a:xfrm>
            <a:off x="3171077" y="3505199"/>
            <a:ext cx="2879139" cy="2971800"/>
            <a:chOff x="4283487" y="1616487"/>
            <a:chExt cx="3946113" cy="4073113"/>
          </a:xfrm>
        </p:grpSpPr>
        <p:grpSp>
          <p:nvGrpSpPr>
            <p:cNvPr id="24" name="Group 23"/>
            <p:cNvGrpSpPr/>
            <p:nvPr/>
          </p:nvGrpSpPr>
          <p:grpSpPr>
            <a:xfrm>
              <a:off x="4283487" y="1616487"/>
              <a:ext cx="3946113" cy="4073113"/>
              <a:chOff x="4283487" y="1616487"/>
              <a:chExt cx="3946113" cy="4073113"/>
            </a:xfrm>
          </p:grpSpPr>
          <p:grpSp>
            <p:nvGrpSpPr>
              <p:cNvPr id="28" name="Group 27"/>
              <p:cNvGrpSpPr/>
              <p:nvPr/>
            </p:nvGrpSpPr>
            <p:grpSpPr>
              <a:xfrm>
                <a:off x="4283487" y="1616487"/>
                <a:ext cx="3946113" cy="3946113"/>
                <a:chOff x="685800" y="1409700"/>
                <a:chExt cx="4876800" cy="4876800"/>
              </a:xfrm>
            </p:grpSpPr>
            <p:pic>
              <p:nvPicPr>
                <p:cNvPr id="32" name="Picture 31"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34" name="Straight Connector 33"/>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30" name="Picture 2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7" name="Oval 26"/>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grpSp>
      <p:grpSp>
        <p:nvGrpSpPr>
          <p:cNvPr id="35" name="Group 34"/>
          <p:cNvGrpSpPr/>
          <p:nvPr/>
        </p:nvGrpSpPr>
        <p:grpSpPr>
          <a:xfrm>
            <a:off x="6112462" y="3505200"/>
            <a:ext cx="2879139" cy="2971800"/>
            <a:chOff x="4283487" y="1616487"/>
            <a:chExt cx="3946113" cy="4073113"/>
          </a:xfrm>
        </p:grpSpPr>
        <p:grpSp>
          <p:nvGrpSpPr>
            <p:cNvPr id="36" name="Group 35"/>
            <p:cNvGrpSpPr/>
            <p:nvPr/>
          </p:nvGrpSpPr>
          <p:grpSpPr>
            <a:xfrm>
              <a:off x="4283487" y="1616487"/>
              <a:ext cx="3946113" cy="4073113"/>
              <a:chOff x="4283487" y="1616487"/>
              <a:chExt cx="3946113" cy="4073113"/>
            </a:xfrm>
          </p:grpSpPr>
          <p:grpSp>
            <p:nvGrpSpPr>
              <p:cNvPr id="38" name="Group 37"/>
              <p:cNvGrpSpPr/>
              <p:nvPr/>
            </p:nvGrpSpPr>
            <p:grpSpPr>
              <a:xfrm>
                <a:off x="4283487" y="1616487"/>
                <a:ext cx="3946113" cy="3946113"/>
                <a:chOff x="685800" y="1409700"/>
                <a:chExt cx="4876800" cy="4876800"/>
              </a:xfrm>
            </p:grpSpPr>
            <p:pic>
              <p:nvPicPr>
                <p:cNvPr id="41" name="Picture 40"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42" name="Straight Connector 41"/>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40" name="Picture 3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37" name="Oval 36"/>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gr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178300"/>
            <a:ext cx="1413769" cy="28051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8577" y="4164931"/>
            <a:ext cx="1368887" cy="280510"/>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700" y="4111458"/>
            <a:ext cx="1155700" cy="280510"/>
          </a:xfrm>
          <a:prstGeom prst="rect">
            <a:avLst/>
          </a:prstGeom>
        </p:spPr>
      </p:pic>
      <p:sp>
        <p:nvSpPr>
          <p:cNvPr id="50" name="Right Triangle 49"/>
          <p:cNvSpPr/>
          <p:nvPr/>
        </p:nvSpPr>
        <p:spPr bwMode="auto">
          <a:xfrm flipH="1">
            <a:off x="381000" y="2236536"/>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51" name="Right Triangle 50"/>
          <p:cNvSpPr/>
          <p:nvPr/>
        </p:nvSpPr>
        <p:spPr bwMode="auto">
          <a:xfrm flipV="1">
            <a:off x="381000" y="3074736"/>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cxnSp>
        <p:nvCxnSpPr>
          <p:cNvPr id="52" name="Straight Arrow Connector 51"/>
          <p:cNvCxnSpPr/>
          <p:nvPr/>
        </p:nvCxnSpPr>
        <p:spPr bwMode="auto">
          <a:xfrm>
            <a:off x="457200" y="3079201"/>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53" name="TextBox 52"/>
          <p:cNvSpPr txBox="1"/>
          <p:nvPr/>
        </p:nvSpPr>
        <p:spPr>
          <a:xfrm>
            <a:off x="381000" y="2469601"/>
            <a:ext cx="1338828" cy="1569660"/>
          </a:xfrm>
          <a:prstGeom prst="rect">
            <a:avLst/>
          </a:prstGeom>
          <a:noFill/>
        </p:spPr>
        <p:txBody>
          <a:bodyPr wrap="none" rtlCol="0">
            <a:spAutoFit/>
          </a:bodyPr>
          <a:lstStyle/>
          <a:p>
            <a:r>
              <a:rPr lang="en-US" dirty="0" smtClean="0">
                <a:solidFill>
                  <a:schemeClr val="tx2"/>
                </a:solidFill>
              </a:rPr>
              <a:t>Not very</a:t>
            </a:r>
            <a:endParaRPr lang="en-US" dirty="0" smtClean="0">
              <a:solidFill>
                <a:schemeClr val="tx2"/>
              </a:solidFill>
            </a:endParaRPr>
          </a:p>
          <a:p>
            <a:endParaRPr lang="en-US" dirty="0" smtClean="0">
              <a:solidFill>
                <a:schemeClr val="tx2"/>
              </a:solidFill>
            </a:endParaRPr>
          </a:p>
          <a:p>
            <a:r>
              <a:rPr lang="en-US" b="1" dirty="0" smtClean="0">
                <a:solidFill>
                  <a:schemeClr val="tx2"/>
                </a:solidFill>
              </a:rPr>
              <a:t>Adapt</a:t>
            </a:r>
            <a:endParaRPr lang="en-US" b="1" dirty="0" smtClean="0">
              <a:solidFill>
                <a:schemeClr val="tx2"/>
              </a:solidFill>
            </a:endParaRPr>
          </a:p>
          <a:p>
            <a:endParaRPr lang="en-US" dirty="0" smtClean="0">
              <a:solidFill>
                <a:schemeClr val="tx2"/>
              </a:solidFill>
            </a:endParaRPr>
          </a:p>
        </p:txBody>
      </p:sp>
      <p:sp>
        <p:nvSpPr>
          <p:cNvPr id="54" name="TextBox 53"/>
          <p:cNvSpPr txBox="1"/>
          <p:nvPr/>
        </p:nvSpPr>
        <p:spPr>
          <a:xfrm>
            <a:off x="6096000" y="2442812"/>
            <a:ext cx="2667000" cy="1200328"/>
          </a:xfrm>
          <a:prstGeom prst="rect">
            <a:avLst/>
          </a:prstGeom>
          <a:noFill/>
        </p:spPr>
        <p:txBody>
          <a:bodyPr wrap="square" rtlCol="0">
            <a:spAutoFit/>
          </a:bodyPr>
          <a:lstStyle/>
          <a:p>
            <a:pPr algn="r"/>
            <a:r>
              <a:rPr lang="en-US" dirty="0" smtClean="0">
                <a:solidFill>
                  <a:schemeClr val="tx2"/>
                </a:solidFill>
              </a:rPr>
              <a:t>Totally relevant</a:t>
            </a:r>
            <a:endParaRPr lang="en-US" dirty="0" smtClean="0">
              <a:solidFill>
                <a:schemeClr val="tx2"/>
              </a:solidFill>
            </a:endParaRPr>
          </a:p>
          <a:p>
            <a:pPr algn="r"/>
            <a:endParaRPr lang="en-US" dirty="0" smtClean="0">
              <a:solidFill>
                <a:schemeClr val="tx2"/>
              </a:solidFill>
            </a:endParaRPr>
          </a:p>
          <a:p>
            <a:pPr algn="r"/>
            <a:r>
              <a:rPr lang="en-US" b="1" dirty="0" smtClean="0">
                <a:solidFill>
                  <a:schemeClr val="tx2"/>
                </a:solidFill>
              </a:rPr>
              <a:t>Recognize</a:t>
            </a:r>
            <a:endParaRPr lang="en-US" b="1" dirty="0" smtClean="0">
              <a:solidFill>
                <a:schemeClr val="tx2"/>
              </a:solidFill>
            </a:endParaRPr>
          </a:p>
        </p:txBody>
      </p:sp>
      <p:sp>
        <p:nvSpPr>
          <p:cNvPr id="55" name="TextBox 54"/>
          <p:cNvSpPr txBox="1"/>
          <p:nvPr/>
        </p:nvSpPr>
        <p:spPr>
          <a:xfrm>
            <a:off x="990600" y="1474536"/>
            <a:ext cx="6957695" cy="460375"/>
          </a:xfrm>
          <a:prstGeom prst="rect">
            <a:avLst/>
          </a:prstGeom>
          <a:noFill/>
        </p:spPr>
        <p:txBody>
          <a:bodyPr wrap="none" rtlCol="0">
            <a:spAutoFit/>
          </a:bodyPr>
          <a:lstStyle/>
          <a:p>
            <a:r>
              <a:rPr lang="en-US" dirty="0" smtClean="0">
                <a:solidFill>
                  <a:schemeClr val="tx2"/>
                </a:solidFill>
              </a:rPr>
              <a:t>How relevant is</a:t>
            </a:r>
            <a:r>
              <a:rPr lang="en-US" b="1" dirty="0" smtClean="0">
                <a:solidFill>
                  <a:schemeClr val="tx2"/>
                </a:solidFill>
              </a:rPr>
              <a:t> </a:t>
            </a:r>
            <a:r>
              <a:rPr lang="en-US" b="1" dirty="0" smtClean="0">
                <a:solidFill>
                  <a:srgbClr val="F8766D"/>
                </a:solidFill>
              </a:rPr>
              <a:t>prior experience </a:t>
            </a:r>
            <a:r>
              <a:rPr lang="en-US" altLang="en-US" dirty="0" smtClean="0">
                <a:solidFill>
                  <a:schemeClr val="tx2"/>
                </a:solidFill>
              </a:rPr>
              <a:t>in this</a:t>
            </a:r>
            <a:r>
              <a:rPr lang="en-US" altLang="en-US" b="1" dirty="0" smtClean="0">
                <a:solidFill>
                  <a:schemeClr val="tx2"/>
                </a:solidFill>
              </a:rPr>
              <a:t> context</a:t>
            </a:r>
            <a:r>
              <a:rPr lang="en-US" b="1" dirty="0" smtClean="0">
                <a:solidFill>
                  <a:schemeClr val="tx2"/>
                </a:solidFill>
              </a:rPr>
              <a:t>?</a:t>
            </a:r>
            <a:endParaRPr lang="en-US" b="1" dirty="0">
              <a:solidFill>
                <a:schemeClr val="tx2"/>
              </a:solidFill>
            </a:endParaRPr>
          </a:p>
        </p:txBody>
      </p:sp>
      <p:sp>
        <p:nvSpPr>
          <p:cNvPr id="56" name="TextBox 55"/>
          <p:cNvSpPr txBox="1"/>
          <p:nvPr/>
        </p:nvSpPr>
        <p:spPr>
          <a:xfrm>
            <a:off x="3200400" y="2484008"/>
            <a:ext cx="1741432" cy="1200328"/>
          </a:xfrm>
          <a:prstGeom prst="rect">
            <a:avLst/>
          </a:prstGeom>
          <a:noFill/>
        </p:spPr>
        <p:txBody>
          <a:bodyPr wrap="none" rtlCol="0">
            <a:spAutoFit/>
          </a:bodyPr>
          <a:lstStyle/>
          <a:p>
            <a:r>
              <a:rPr lang="en-US" dirty="0" err="1" smtClean="0">
                <a:solidFill>
                  <a:schemeClr val="tx2"/>
                </a:solidFill>
              </a:rPr>
              <a:t>Kinda</a:t>
            </a:r>
            <a:endParaRPr lang="en-US" dirty="0" smtClean="0">
              <a:solidFill>
                <a:schemeClr val="tx2"/>
              </a:solidFill>
            </a:endParaRPr>
          </a:p>
          <a:p>
            <a:endParaRPr lang="en-US" dirty="0">
              <a:solidFill>
                <a:schemeClr val="tx2"/>
              </a:solidFill>
            </a:endParaRPr>
          </a:p>
          <a:p>
            <a:r>
              <a:rPr lang="en-US" b="1" dirty="0" smtClean="0">
                <a:solidFill>
                  <a:schemeClr val="tx2"/>
                </a:solidFill>
              </a:rPr>
              <a:t>Generalize</a:t>
            </a:r>
            <a:endParaRPr lang="en-US" b="1" dirty="0" smtClean="0">
              <a:solidFill>
                <a:schemeClr val="tx2"/>
              </a:solidFill>
            </a:endParaRPr>
          </a:p>
        </p:txBody>
      </p:sp>
      <p:sp>
        <p:nvSpPr>
          <p:cNvPr id="57" name="Rectangle 56"/>
          <p:cNvSpPr/>
          <p:nvPr/>
        </p:nvSpPr>
        <p:spPr bwMode="auto">
          <a:xfrm>
            <a:off x="7319992" y="381000"/>
            <a:ext cx="978408"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58" name="Rectangle 57"/>
          <p:cNvSpPr/>
          <p:nvPr/>
        </p:nvSpPr>
        <p:spPr bwMode="auto">
          <a:xfrm>
            <a:off x="3733800" y="381000"/>
            <a:ext cx="2362200" cy="609600"/>
          </a:xfrm>
          <a:prstGeom prst="rect">
            <a:avLst/>
          </a:prstGeom>
          <a:solidFill>
            <a:srgbClr val="00BFC4">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59" name="Rectangle 58"/>
          <p:cNvSpPr/>
          <p:nvPr/>
        </p:nvSpPr>
        <p:spPr bwMode="auto">
          <a:xfrm>
            <a:off x="6096000" y="381000"/>
            <a:ext cx="1600200" cy="609600"/>
          </a:xfrm>
          <a:prstGeom prst="rect">
            <a:avLst/>
          </a:prstGeom>
          <a:solidFill>
            <a:srgbClr val="F8766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pic>
        <p:nvPicPr>
          <p:cNvPr id="60" name="Picture 5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304" y="420186"/>
            <a:ext cx="1778000" cy="520700"/>
          </a:xfrm>
          <a:prstGeom prst="rect">
            <a:avLst/>
          </a:prstGeom>
        </p:spPr>
      </p:pic>
      <p:pic>
        <p:nvPicPr>
          <p:cNvPr id="61" name="Picture 6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3096" y="420186"/>
            <a:ext cx="4775200" cy="520700"/>
          </a:xfrm>
          <a:prstGeom prst="rect">
            <a:avLst/>
          </a:prstGeom>
        </p:spPr>
      </p:pic>
      <p:pic>
        <p:nvPicPr>
          <p:cNvPr id="62" name="Picture 6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3466" y="470986"/>
            <a:ext cx="901700" cy="469900"/>
          </a:xfrm>
          <a:prstGeom prst="rect">
            <a:avLst/>
          </a:prstGeom>
        </p:spPr>
      </p:pic>
      <p:pic>
        <p:nvPicPr>
          <p:cNvPr id="63" name="Picture 6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8368" y="534318"/>
            <a:ext cx="330200" cy="381000"/>
          </a:xfrm>
          <a:prstGeom prst="rect">
            <a:avLst/>
          </a:prstGeom>
        </p:spPr>
      </p:pic>
      <p:pic>
        <p:nvPicPr>
          <p:cNvPr id="64" name="Picture 63"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60796" y="471236"/>
            <a:ext cx="977900" cy="469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4.07407E-6 L -0.0849 0.00092 " pathEditMode="relative" rAng="0" ptsTypes="AA">
                                      <p:cBhvr>
                                        <p:cTn id="6" dur="1000" fill="hold"/>
                                        <p:tgtEl>
                                          <p:spTgt spid="60"/>
                                        </p:tgtEl>
                                        <p:attrNameLst>
                                          <p:attrName>ppt_x</p:attrName>
                                          <p:attrName>ppt_y</p:attrName>
                                        </p:attrNameLst>
                                      </p:cBhvr>
                                      <p:rCtr x="-4253" y="46"/>
                                    </p:animMotion>
                                  </p:childTnLst>
                                </p:cTn>
                              </p:par>
                              <p:par>
                                <p:cTn id="7" presetID="0" presetClass="path" presetSubtype="0" accel="50000" decel="50000" fill="hold" nodeType="withEffect">
                                  <p:stCondLst>
                                    <p:cond delay="0"/>
                                  </p:stCondLst>
                                  <p:childTnLst>
                                    <p:animMotion origin="layout" path="M -8.33333E-7 4.07407E-6 L -0.04184 0.00046 " pathEditMode="relative" rAng="0" ptsTypes="AA">
                                      <p:cBhvr>
                                        <p:cTn id="8" dur="1000" fill="hold"/>
                                        <p:tgtEl>
                                          <p:spTgt spid="61"/>
                                        </p:tgtEl>
                                        <p:attrNameLst>
                                          <p:attrName>ppt_x</p:attrName>
                                          <p:attrName>ppt_y</p:attrName>
                                        </p:attrNameLst>
                                      </p:cBhvr>
                                      <p:rCtr x="-2101" y="23"/>
                                    </p:animMotion>
                                  </p:childTnLst>
                                </p:cTn>
                              </p:par>
                              <p:par>
                                <p:cTn id="9" presetID="0" presetClass="path" presetSubtype="0" accel="50000" decel="50000" fill="hold" nodeType="withEffect">
                                  <p:stCondLst>
                                    <p:cond delay="0"/>
                                  </p:stCondLst>
                                  <p:childTnLst>
                                    <p:animMotion origin="layout" path="M 0.00069 3.7037E-6 L 0.06944 -0.00047 " pathEditMode="relative" rAng="0" ptsTypes="AA">
                                      <p:cBhvr>
                                        <p:cTn id="10" dur="1000" fill="hold"/>
                                        <p:tgtEl>
                                          <p:spTgt spid="62"/>
                                        </p:tgtEl>
                                        <p:attrNameLst>
                                          <p:attrName>ppt_x</p:attrName>
                                          <p:attrName>ppt_y</p:attrName>
                                        </p:attrNameLst>
                                      </p:cBhvr>
                                      <p:rCtr x="3438" y="-23"/>
                                    </p:animMotion>
                                  </p:childTnLst>
                                </p:cTn>
                              </p:par>
                              <p:par>
                                <p:cTn id="11" presetID="0" presetClass="path" presetSubtype="0" accel="50000" decel="50000" fill="hold" grpId="0" nodeType="withEffect">
                                  <p:stCondLst>
                                    <p:cond delay="0"/>
                                  </p:stCondLst>
                                  <p:childTnLst>
                                    <p:animMotion origin="layout" path="M 3.33333E-6 2.96296E-6 L -0.04098 2.96296E-6 " pathEditMode="relative" rAng="0" ptsTypes="AA">
                                      <p:cBhvr>
                                        <p:cTn id="12" dur="1000" fill="hold"/>
                                        <p:tgtEl>
                                          <p:spTgt spid="59"/>
                                        </p:tgtEl>
                                        <p:attrNameLst>
                                          <p:attrName>ppt_x</p:attrName>
                                          <p:attrName>ppt_y</p:attrName>
                                        </p:attrNameLst>
                                      </p:cBhvr>
                                      <p:rCtr x="-2049" y="0"/>
                                    </p:animMotion>
                                  </p:childTnLst>
                                </p:cTn>
                              </p:par>
                              <p:par>
                                <p:cTn id="13" presetID="0" presetClass="path" presetSubtype="0" accel="50000" decel="50000" fill="hold" grpId="0" nodeType="withEffect">
                                  <p:stCondLst>
                                    <p:cond delay="0"/>
                                  </p:stCondLst>
                                  <p:childTnLst>
                                    <p:animMotion origin="layout" path="M 1.11111E-6 -4.07407E-6 L -0.04046 -4.07407E-6 " pathEditMode="relative" ptsTypes="AA">
                                      <p:cBhvr>
                                        <p:cTn id="14" dur="1000" fill="hold"/>
                                        <p:tgtEl>
                                          <p:spTgt spid="58"/>
                                        </p:tgtEl>
                                        <p:attrNameLst>
                                          <p:attrName>ppt_x</p:attrName>
                                          <p:attrName>ppt_y</p:attrName>
                                        </p:attrNameLst>
                                      </p:cBhvr>
                                    </p:animMotion>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8" grpId="0" bldLvl="0" animBg="1"/>
      <p:bldP spid="5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3139327" y="1901824"/>
            <a:ext cx="2919264" cy="4649783"/>
            <a:chOff x="3139327" y="1901824"/>
            <a:chExt cx="2919264" cy="4649783"/>
          </a:xfrm>
        </p:grpSpPr>
        <p:grpSp>
          <p:nvGrpSpPr>
            <p:cNvPr id="47" name="Group 46"/>
            <p:cNvGrpSpPr/>
            <p:nvPr/>
          </p:nvGrpSpPr>
          <p:grpSpPr>
            <a:xfrm>
              <a:off x="3139327" y="1901824"/>
              <a:ext cx="2919264" cy="4649783"/>
              <a:chOff x="3139327" y="1901824"/>
              <a:chExt cx="2919264" cy="4649783"/>
            </a:xfrm>
          </p:grpSpPr>
          <p:grpSp>
            <p:nvGrpSpPr>
              <p:cNvPr id="12" name="Group 11"/>
              <p:cNvGrpSpPr/>
              <p:nvPr/>
            </p:nvGrpSpPr>
            <p:grpSpPr>
              <a:xfrm>
                <a:off x="3139327" y="1901824"/>
                <a:ext cx="2879139" cy="2971800"/>
                <a:chOff x="4283487" y="1616487"/>
                <a:chExt cx="3946113" cy="4073113"/>
              </a:xfrm>
            </p:grpSpPr>
            <p:grpSp>
              <p:nvGrpSpPr>
                <p:cNvPr id="13" name="Group 12"/>
                <p:cNvGrpSpPr/>
                <p:nvPr/>
              </p:nvGrpSpPr>
              <p:grpSpPr>
                <a:xfrm>
                  <a:off x="4283487" y="1616487"/>
                  <a:ext cx="3946113" cy="4073113"/>
                  <a:chOff x="4283487" y="1616487"/>
                  <a:chExt cx="3946113" cy="4073113"/>
                </a:xfrm>
              </p:grpSpPr>
              <p:grpSp>
                <p:nvGrpSpPr>
                  <p:cNvPr id="15" name="Group 14"/>
                  <p:cNvGrpSpPr/>
                  <p:nvPr/>
                </p:nvGrpSpPr>
                <p:grpSpPr>
                  <a:xfrm>
                    <a:off x="4283487" y="1616487"/>
                    <a:ext cx="3946113" cy="3946113"/>
                    <a:chOff x="685800" y="1409700"/>
                    <a:chExt cx="4876800" cy="4876800"/>
                  </a:xfrm>
                </p:grpSpPr>
                <p:pic>
                  <p:nvPicPr>
                    <p:cNvPr id="17" name="Picture 16"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8" name="Straight Connector 17"/>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16" name="Picture 1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14" name="Oval 13"/>
                <p:cNvSpPr/>
                <p:nvPr/>
              </p:nvSpPr>
              <p:spPr bwMode="auto">
                <a:xfrm rot="18900000">
                  <a:off x="6649174" y="3035980"/>
                  <a:ext cx="1441263" cy="990600"/>
                </a:xfrm>
                <a:prstGeom prst="ellipse">
                  <a:avLst/>
                </a:prstGeom>
                <a:solidFill>
                  <a:schemeClr val="tx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gr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819" y="4873625"/>
                <a:ext cx="2684772" cy="1677982"/>
              </a:xfrm>
              <a:prstGeom prst="rect">
                <a:avLst/>
              </a:prstGeom>
            </p:spPr>
          </p:pic>
        </p:grpSp>
        <p:pic>
          <p:nvPicPr>
            <p:cNvPr id="50" name="Picture 4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257" y="2574925"/>
              <a:ext cx="1825508" cy="283464"/>
            </a:xfrm>
            <a:prstGeom prst="rect">
              <a:avLst/>
            </a:prstGeom>
          </p:spPr>
        </p:pic>
      </p:grpSp>
      <p:grpSp>
        <p:nvGrpSpPr>
          <p:cNvPr id="2" name="Group 1"/>
          <p:cNvGrpSpPr/>
          <p:nvPr/>
        </p:nvGrpSpPr>
        <p:grpSpPr>
          <a:xfrm>
            <a:off x="381000" y="1166730"/>
            <a:ext cx="8382000" cy="1145005"/>
            <a:chOff x="381000" y="901032"/>
            <a:chExt cx="8382000" cy="1676400"/>
          </a:xfrm>
        </p:grpSpPr>
        <p:sp>
          <p:nvSpPr>
            <p:cNvPr id="54" name="Right Triangle 53"/>
            <p:cNvSpPr/>
            <p:nvPr/>
          </p:nvSpPr>
          <p:spPr bwMode="auto">
            <a:xfrm flipH="1">
              <a:off x="381000" y="901032"/>
              <a:ext cx="8382000" cy="838200"/>
            </a:xfrm>
            <a:prstGeom prst="rtTriangle">
              <a:avLst/>
            </a:prstGeom>
            <a:solidFill>
              <a:srgbClr val="F8766D">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sp>
          <p:nvSpPr>
            <p:cNvPr id="55" name="Right Triangle 54"/>
            <p:cNvSpPr/>
            <p:nvPr/>
          </p:nvSpPr>
          <p:spPr bwMode="auto">
            <a:xfrm flipV="1">
              <a:off x="381000" y="1739232"/>
              <a:ext cx="8382000" cy="838200"/>
            </a:xfrm>
            <a:prstGeom prst="rtTriangle">
              <a:avLst/>
            </a:prstGeom>
            <a:solidFill>
              <a:srgbClr val="00BFC4">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grpSp>
      <p:cxnSp>
        <p:nvCxnSpPr>
          <p:cNvPr id="31" name="Straight Arrow Connector 30"/>
          <p:cNvCxnSpPr/>
          <p:nvPr/>
        </p:nvCxnSpPr>
        <p:spPr bwMode="auto">
          <a:xfrm>
            <a:off x="457200" y="1729826"/>
            <a:ext cx="8153400" cy="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32" name="TextBox 31"/>
          <p:cNvSpPr txBox="1"/>
          <p:nvPr/>
        </p:nvSpPr>
        <p:spPr>
          <a:xfrm>
            <a:off x="394232" y="1278976"/>
            <a:ext cx="1261884" cy="461665"/>
          </a:xfrm>
          <a:prstGeom prst="rect">
            <a:avLst/>
          </a:prstGeom>
          <a:noFill/>
        </p:spPr>
        <p:txBody>
          <a:bodyPr wrap="none" rtlCol="0">
            <a:spAutoFit/>
          </a:bodyPr>
          <a:lstStyle/>
          <a:p>
            <a:r>
              <a:rPr lang="en-US" sz="2400" dirty="0" smtClean="0">
                <a:solidFill>
                  <a:schemeClr val="tx2"/>
                </a:solidFill>
              </a:rPr>
              <a:t>Not very</a:t>
            </a:r>
            <a:endParaRPr lang="en-US" sz="2400" dirty="0" smtClean="0">
              <a:solidFill>
                <a:schemeClr val="tx2"/>
              </a:solidFill>
            </a:endParaRPr>
          </a:p>
        </p:txBody>
      </p:sp>
      <p:sp>
        <p:nvSpPr>
          <p:cNvPr id="33" name="TextBox 32"/>
          <p:cNvSpPr txBox="1"/>
          <p:nvPr/>
        </p:nvSpPr>
        <p:spPr>
          <a:xfrm>
            <a:off x="6058756" y="1252187"/>
            <a:ext cx="2667000" cy="461665"/>
          </a:xfrm>
          <a:prstGeom prst="rect">
            <a:avLst/>
          </a:prstGeom>
          <a:noFill/>
        </p:spPr>
        <p:txBody>
          <a:bodyPr wrap="square" rtlCol="0">
            <a:spAutoFit/>
          </a:bodyPr>
          <a:lstStyle/>
          <a:p>
            <a:pPr algn="r"/>
            <a:r>
              <a:rPr lang="en-US" sz="2400" dirty="0" smtClean="0">
                <a:solidFill>
                  <a:schemeClr val="tx2"/>
                </a:solidFill>
              </a:rPr>
              <a:t>Totally relevant</a:t>
            </a:r>
            <a:endParaRPr lang="en-US" sz="2400" dirty="0" smtClean="0">
              <a:solidFill>
                <a:schemeClr val="tx2"/>
              </a:solidFill>
            </a:endParaRPr>
          </a:p>
        </p:txBody>
      </p:sp>
      <p:sp>
        <p:nvSpPr>
          <p:cNvPr id="35" name="TextBox 34"/>
          <p:cNvSpPr txBox="1"/>
          <p:nvPr/>
        </p:nvSpPr>
        <p:spPr>
          <a:xfrm>
            <a:off x="4152900" y="1293383"/>
            <a:ext cx="886030" cy="461665"/>
          </a:xfrm>
          <a:prstGeom prst="rect">
            <a:avLst/>
          </a:prstGeom>
          <a:noFill/>
        </p:spPr>
        <p:txBody>
          <a:bodyPr wrap="none" rtlCol="0">
            <a:spAutoFit/>
          </a:bodyPr>
          <a:lstStyle/>
          <a:p>
            <a:r>
              <a:rPr lang="en-US" sz="2400" dirty="0" err="1" smtClean="0">
                <a:solidFill>
                  <a:schemeClr val="tx2"/>
                </a:solidFill>
              </a:rPr>
              <a:t>Kinda</a:t>
            </a:r>
            <a:endParaRPr lang="en-US" sz="2400" dirty="0" smtClean="0">
              <a:solidFill>
                <a:schemeClr val="tx2"/>
              </a:solidFill>
            </a:endParaRPr>
          </a:p>
        </p:txBody>
      </p:sp>
      <p:grpSp>
        <p:nvGrpSpPr>
          <p:cNvPr id="48" name="Group 47"/>
          <p:cNvGrpSpPr/>
          <p:nvPr/>
        </p:nvGrpSpPr>
        <p:grpSpPr>
          <a:xfrm>
            <a:off x="135109" y="1901825"/>
            <a:ext cx="2930663" cy="4649783"/>
            <a:chOff x="135109" y="1901825"/>
            <a:chExt cx="2930663" cy="4649783"/>
          </a:xfrm>
        </p:grpSpPr>
        <p:grpSp>
          <p:nvGrpSpPr>
            <p:cNvPr id="37" name="Group 36"/>
            <p:cNvGrpSpPr/>
            <p:nvPr/>
          </p:nvGrpSpPr>
          <p:grpSpPr>
            <a:xfrm>
              <a:off x="135109" y="1901825"/>
              <a:ext cx="2908574" cy="2971800"/>
              <a:chOff x="135109" y="2155825"/>
              <a:chExt cx="2908574" cy="2971800"/>
            </a:xfrm>
          </p:grpSpPr>
          <p:grpSp>
            <p:nvGrpSpPr>
              <p:cNvPr id="4" name="Group 3"/>
              <p:cNvGrpSpPr/>
              <p:nvPr/>
            </p:nvGrpSpPr>
            <p:grpSpPr>
              <a:xfrm>
                <a:off x="135109" y="2155825"/>
                <a:ext cx="2908574" cy="2971800"/>
                <a:chOff x="4283487" y="1616487"/>
                <a:chExt cx="3986456" cy="4073113"/>
              </a:xfrm>
            </p:grpSpPr>
            <p:grpSp>
              <p:nvGrpSpPr>
                <p:cNvPr id="5" name="Group 4"/>
                <p:cNvGrpSpPr/>
                <p:nvPr/>
              </p:nvGrpSpPr>
              <p:grpSpPr>
                <a:xfrm>
                  <a:off x="4283487" y="1616487"/>
                  <a:ext cx="3946113" cy="4073113"/>
                  <a:chOff x="4283487" y="1616487"/>
                  <a:chExt cx="3946113" cy="4073113"/>
                </a:xfrm>
              </p:grpSpPr>
              <p:grpSp>
                <p:nvGrpSpPr>
                  <p:cNvPr id="7" name="Group 6"/>
                  <p:cNvGrpSpPr/>
                  <p:nvPr/>
                </p:nvGrpSpPr>
                <p:grpSpPr>
                  <a:xfrm>
                    <a:off x="4283487" y="1616487"/>
                    <a:ext cx="3946113" cy="3946113"/>
                    <a:chOff x="685800" y="1409700"/>
                    <a:chExt cx="4876800" cy="4876800"/>
                  </a:xfrm>
                </p:grpSpPr>
                <p:pic>
                  <p:nvPicPr>
                    <p:cNvPr id="10" name="Picture 9"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11" name="Straight Connector 10"/>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6" name="Oval 5"/>
                <p:cNvSpPr/>
                <p:nvPr/>
              </p:nvSpPr>
              <p:spPr bwMode="auto">
                <a:xfrm rot="18900000">
                  <a:off x="5602943" y="3469343"/>
                  <a:ext cx="2667000" cy="990600"/>
                </a:xfrm>
                <a:prstGeom prst="ellipse">
                  <a:avLst/>
                </a:prstGeom>
                <a:solidFill>
                  <a:schemeClr val="tx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grpSp>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2828925"/>
                <a:ext cx="1413769" cy="280510"/>
              </a:xfrm>
              <a:prstGeom prst="rect">
                <a:avLst/>
              </a:prstGeom>
            </p:spPr>
          </p:pic>
        </p:grpSp>
        <p:pic>
          <p:nvPicPr>
            <p:cNvPr id="40" name="Picture 39" descr="prior-granularity-pdfs-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4873625"/>
              <a:ext cx="2684772" cy="1677983"/>
            </a:xfrm>
            <a:prstGeom prst="rect">
              <a:avLst/>
            </a:prstGeom>
          </p:spPr>
        </p:pic>
      </p:grpSp>
      <p:grpSp>
        <p:nvGrpSpPr>
          <p:cNvPr id="46" name="Group 45"/>
          <p:cNvGrpSpPr/>
          <p:nvPr/>
        </p:nvGrpSpPr>
        <p:grpSpPr>
          <a:xfrm>
            <a:off x="6112462" y="1901825"/>
            <a:ext cx="2879139" cy="4649782"/>
            <a:chOff x="6112462" y="1901825"/>
            <a:chExt cx="2879139" cy="4649782"/>
          </a:xfrm>
        </p:grpSpPr>
        <p:grpSp>
          <p:nvGrpSpPr>
            <p:cNvPr id="39" name="Group 38"/>
            <p:cNvGrpSpPr/>
            <p:nvPr/>
          </p:nvGrpSpPr>
          <p:grpSpPr>
            <a:xfrm>
              <a:off x="6112462" y="1901825"/>
              <a:ext cx="2879139" cy="2971800"/>
              <a:chOff x="6112462" y="2155825"/>
              <a:chExt cx="2879139" cy="2971800"/>
            </a:xfrm>
          </p:grpSpPr>
          <p:grpSp>
            <p:nvGrpSpPr>
              <p:cNvPr id="19" name="Group 18"/>
              <p:cNvGrpSpPr/>
              <p:nvPr/>
            </p:nvGrpSpPr>
            <p:grpSpPr>
              <a:xfrm>
                <a:off x="6112462" y="2155825"/>
                <a:ext cx="2879139" cy="2971800"/>
                <a:chOff x="4283487" y="1616487"/>
                <a:chExt cx="3946113" cy="4073113"/>
              </a:xfrm>
            </p:grpSpPr>
            <p:grpSp>
              <p:nvGrpSpPr>
                <p:cNvPr id="20" name="Group 19"/>
                <p:cNvGrpSpPr/>
                <p:nvPr/>
              </p:nvGrpSpPr>
              <p:grpSpPr>
                <a:xfrm>
                  <a:off x="4283487" y="1616487"/>
                  <a:ext cx="3946113" cy="4073113"/>
                  <a:chOff x="4283487" y="1616487"/>
                  <a:chExt cx="3946113" cy="4073113"/>
                </a:xfrm>
              </p:grpSpPr>
              <p:grpSp>
                <p:nvGrpSpPr>
                  <p:cNvPr id="22" name="Group 21"/>
                  <p:cNvGrpSpPr/>
                  <p:nvPr/>
                </p:nvGrpSpPr>
                <p:grpSpPr>
                  <a:xfrm>
                    <a:off x="4283487" y="1616487"/>
                    <a:ext cx="3946113" cy="3946113"/>
                    <a:chOff x="685800" y="1409700"/>
                    <a:chExt cx="4876800" cy="4876800"/>
                  </a:xfrm>
                </p:grpSpPr>
                <p:pic>
                  <p:nvPicPr>
                    <p:cNvPr id="24" name="Picture 23" descr="prior-schematics-ticks-only.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1409700"/>
                      <a:ext cx="4876800" cy="4876800"/>
                    </a:xfrm>
                    <a:prstGeom prst="rect">
                      <a:avLst/>
                    </a:prstGeom>
                  </p:spPr>
                </p:pic>
                <p:cxnSp>
                  <p:nvCxnSpPr>
                    <p:cNvPr id="25" name="Straight Connector 24"/>
                    <p:cNvCxnSpPr/>
                    <p:nvPr/>
                  </p:nvCxnSpPr>
                  <p:spPr bwMode="auto">
                    <a:xfrm flipV="1">
                      <a:off x="1295400" y="2171700"/>
                      <a:ext cx="3581400" cy="3581400"/>
                    </a:xfrm>
                    <a:prstGeom prst="line">
                      <a:avLst/>
                    </a:prstGeom>
                    <a:solidFill>
                      <a:schemeClr val="accent1"/>
                    </a:solidFill>
                    <a:ln w="9525" cap="flat" cmpd="sng" algn="ctr">
                      <a:solidFill>
                        <a:schemeClr val="tx1"/>
                      </a:solidFill>
                      <a:prstDash val="dot"/>
                      <a:round/>
                      <a:headEnd type="none" w="med" len="med"/>
                      <a:tailEnd type="none" w="med" len="med"/>
                    </a:ln>
                    <a:effectLst/>
                  </p:spPr>
                </p:cxnSp>
              </p:grpSp>
              <p:pic>
                <p:nvPicPr>
                  <p:cNvPr id="23" name="Picture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5486400"/>
                    <a:ext cx="266700" cy="203200"/>
                  </a:xfrm>
                  <a:prstGeom prst="rect">
                    <a:avLst/>
                  </a:prstGeom>
                </p:spPr>
              </p:pic>
            </p:grpSp>
            <p:sp>
              <p:nvSpPr>
                <p:cNvPr id="21" name="Oval 20"/>
                <p:cNvSpPr/>
                <p:nvPr/>
              </p:nvSpPr>
              <p:spPr bwMode="auto">
                <a:xfrm rot="18900000">
                  <a:off x="7299323" y="3250356"/>
                  <a:ext cx="255868" cy="276602"/>
                </a:xfrm>
                <a:prstGeom prst="ellipse">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grpSp>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700" y="2825583"/>
                <a:ext cx="1155700" cy="280510"/>
              </a:xfrm>
              <a:prstGeom prst="rect">
                <a:avLst/>
              </a:prstGeom>
            </p:spPr>
          </p:pic>
        </p:grpSp>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6829" y="4873625"/>
              <a:ext cx="2684772" cy="1677982"/>
            </a:xfrm>
            <a:prstGeom prst="rect">
              <a:avLst/>
            </a:prstGeom>
          </p:spPr>
        </p:pic>
      </p:grpSp>
      <p:sp>
        <p:nvSpPr>
          <p:cNvPr id="43" name="Rectangle 42"/>
          <p:cNvSpPr/>
          <p:nvPr/>
        </p:nvSpPr>
        <p:spPr>
          <a:xfrm>
            <a:off x="406932" y="1741226"/>
            <a:ext cx="1056599" cy="461665"/>
          </a:xfrm>
          <a:prstGeom prst="rect">
            <a:avLst/>
          </a:prstGeom>
        </p:spPr>
        <p:txBody>
          <a:bodyPr wrap="none">
            <a:spAutoFit/>
          </a:bodyPr>
          <a:lstStyle/>
          <a:p>
            <a:r>
              <a:rPr lang="en-US" sz="2400" b="1" dirty="0">
                <a:solidFill>
                  <a:srgbClr val="000000"/>
                </a:solidFill>
              </a:rPr>
              <a:t>Adapt</a:t>
            </a:r>
            <a:endParaRPr lang="en-US" dirty="0">
              <a:solidFill>
                <a:srgbClr val="000000"/>
              </a:solidFill>
            </a:endParaRPr>
          </a:p>
        </p:txBody>
      </p:sp>
      <p:sp>
        <p:nvSpPr>
          <p:cNvPr id="44" name="Rectangle 43"/>
          <p:cNvSpPr/>
          <p:nvPr/>
        </p:nvSpPr>
        <p:spPr>
          <a:xfrm>
            <a:off x="3914775" y="1741226"/>
            <a:ext cx="1741432" cy="461665"/>
          </a:xfrm>
          <a:prstGeom prst="rect">
            <a:avLst/>
          </a:prstGeom>
        </p:spPr>
        <p:txBody>
          <a:bodyPr wrap="none">
            <a:spAutoFit/>
          </a:bodyPr>
          <a:lstStyle/>
          <a:p>
            <a:r>
              <a:rPr lang="en-US" sz="2400" b="1" dirty="0" smtClean="0">
                <a:solidFill>
                  <a:srgbClr val="000000"/>
                </a:solidFill>
              </a:rPr>
              <a:t>Generalize</a:t>
            </a:r>
            <a:endParaRPr lang="en-US" dirty="0">
              <a:solidFill>
                <a:srgbClr val="000000"/>
              </a:solidFill>
            </a:endParaRPr>
          </a:p>
        </p:txBody>
      </p:sp>
      <p:sp>
        <p:nvSpPr>
          <p:cNvPr id="45" name="Rectangle 44"/>
          <p:cNvSpPr/>
          <p:nvPr/>
        </p:nvSpPr>
        <p:spPr>
          <a:xfrm>
            <a:off x="7061569" y="1741226"/>
            <a:ext cx="1723849" cy="461665"/>
          </a:xfrm>
          <a:prstGeom prst="rect">
            <a:avLst/>
          </a:prstGeom>
        </p:spPr>
        <p:txBody>
          <a:bodyPr wrap="none">
            <a:spAutoFit/>
          </a:bodyPr>
          <a:lstStyle/>
          <a:p>
            <a:r>
              <a:rPr lang="en-US" sz="2400" b="1" dirty="0" smtClean="0">
                <a:solidFill>
                  <a:srgbClr val="000000"/>
                </a:solidFill>
              </a:rPr>
              <a:t>Recognize</a:t>
            </a:r>
            <a:endParaRPr lang="en-US" dirty="0">
              <a:solidFill>
                <a:srgbClr val="000000"/>
              </a:solidFill>
            </a:endParaRPr>
          </a:p>
        </p:txBody>
      </p:sp>
      <p:sp>
        <p:nvSpPr>
          <p:cNvPr id="49" name="Rectangle 48"/>
          <p:cNvSpPr/>
          <p:nvPr/>
        </p:nvSpPr>
        <p:spPr>
          <a:xfrm>
            <a:off x="3313200" y="2276215"/>
            <a:ext cx="2721141" cy="4154170"/>
          </a:xfrm>
          <a:prstGeom prst="rect">
            <a:avLst/>
          </a:prstGeom>
          <a:solidFill>
            <a:srgbClr val="FFFFFF">
              <a:alpha val="77000"/>
            </a:srgbClr>
          </a:solidFill>
        </p:spPr>
        <p:txBody>
          <a:bodyPr wrap="square">
            <a:spAutoFit/>
          </a:bodyPr>
          <a:lstStyle/>
          <a:p>
            <a:r>
              <a:rPr lang="en-US" sz="2000" dirty="0" smtClean="0">
                <a:solidFill>
                  <a:srgbClr val="000000"/>
                </a:solidFill>
              </a:rPr>
              <a:t>Top down cues (gender, dialect, accent)</a:t>
            </a:r>
            <a:endParaRPr lang="en-US" sz="2000" dirty="0" smtClean="0">
              <a:solidFill>
                <a:srgbClr val="000000"/>
              </a:solidFill>
            </a:endParaRPr>
          </a:p>
          <a:p>
            <a:r>
              <a:rPr lang="en-US" sz="1200" b="0" dirty="0" smtClean="0">
                <a:solidFill>
                  <a:srgbClr val="808080"/>
                </a:solidFill>
              </a:rPr>
              <a:t>[e.g. Hay &amp; </a:t>
            </a:r>
            <a:r>
              <a:rPr lang="en-US" sz="1200" b="0" dirty="0" err="1" smtClean="0">
                <a:solidFill>
                  <a:srgbClr val="808080"/>
                </a:solidFill>
              </a:rPr>
              <a:t>Drager</a:t>
            </a:r>
            <a:r>
              <a:rPr lang="en-US" sz="1200" b="0" dirty="0" smtClean="0">
                <a:solidFill>
                  <a:srgbClr val="808080"/>
                </a:solidFill>
              </a:rPr>
              <a:t>, 2010; B. Munson 2011, </a:t>
            </a:r>
            <a:r>
              <a:rPr lang="en-US" sz="1200" b="0" dirty="0" err="1" smtClean="0">
                <a:solidFill>
                  <a:srgbClr val="808080"/>
                </a:solidFill>
              </a:rPr>
              <a:t>Niedzielski</a:t>
            </a:r>
            <a:r>
              <a:rPr lang="en-US" sz="1200" b="0" dirty="0" smtClean="0">
                <a:solidFill>
                  <a:srgbClr val="808080"/>
                </a:solidFill>
              </a:rPr>
              <a:t>, 1999; </a:t>
            </a:r>
            <a:r>
              <a:rPr lang="en-US" sz="1200" b="0" dirty="0" err="1" smtClean="0">
                <a:solidFill>
                  <a:srgbClr val="808080"/>
                </a:solidFill>
              </a:rPr>
              <a:t>Staum</a:t>
            </a:r>
            <a:r>
              <a:rPr lang="en-US" sz="1200" b="0" dirty="0" smtClean="0">
                <a:solidFill>
                  <a:srgbClr val="808080"/>
                </a:solidFill>
              </a:rPr>
              <a:t> </a:t>
            </a:r>
            <a:r>
              <a:rPr lang="en-US" sz="1200" b="0" dirty="0" err="1" smtClean="0">
                <a:solidFill>
                  <a:srgbClr val="808080"/>
                </a:solidFill>
              </a:rPr>
              <a:t>Casasanto</a:t>
            </a:r>
            <a:r>
              <a:rPr lang="en-US" sz="1200" b="0" dirty="0" smtClean="0">
                <a:solidFill>
                  <a:srgbClr val="808080"/>
                </a:solidFill>
              </a:rPr>
              <a:t>, 2008; Strand &amp; Johnson, 1996]</a:t>
            </a:r>
            <a:endParaRPr lang="en-US" sz="1200" b="0" dirty="0" smtClean="0">
              <a:solidFill>
                <a:srgbClr val="808080"/>
              </a:solidFill>
            </a:endParaRPr>
          </a:p>
          <a:p>
            <a:r>
              <a:rPr lang="en-US" sz="2000" dirty="0" smtClean="0">
                <a:solidFill>
                  <a:srgbClr val="000000"/>
                </a:solidFill>
              </a:rPr>
              <a:t>Accent adaptation </a:t>
            </a:r>
            <a:endParaRPr lang="en-US" sz="2000" dirty="0" smtClean="0">
              <a:solidFill>
                <a:srgbClr val="000000"/>
              </a:solidFill>
            </a:endParaRPr>
          </a:p>
          <a:p>
            <a:r>
              <a:rPr lang="en-US" sz="1200" b="0" dirty="0" smtClean="0">
                <a:solidFill>
                  <a:srgbClr val="808080"/>
                </a:solidFill>
              </a:rPr>
              <a:t>[e.g., </a:t>
            </a:r>
            <a:r>
              <a:rPr lang="en-US" sz="1200" b="0" dirty="0" err="1" smtClean="0">
                <a:solidFill>
                  <a:srgbClr val="808080"/>
                </a:solidFill>
              </a:rPr>
              <a:t>Bradlow</a:t>
            </a:r>
            <a:r>
              <a:rPr lang="en-US" sz="1200" b="0" dirty="0" smtClean="0">
                <a:solidFill>
                  <a:srgbClr val="808080"/>
                </a:solidFill>
              </a:rPr>
              <a:t> &amp; Bent, 2008; </a:t>
            </a:r>
            <a:r>
              <a:rPr lang="en-US" sz="1200" b="0" dirty="0" err="1" smtClean="0">
                <a:solidFill>
                  <a:srgbClr val="808080"/>
                </a:solidFill>
              </a:rPr>
              <a:t>Baese-Berk</a:t>
            </a:r>
            <a:r>
              <a:rPr lang="en-US" sz="1200" b="0" dirty="0" smtClean="0">
                <a:solidFill>
                  <a:srgbClr val="808080"/>
                </a:solidFill>
              </a:rPr>
              <a:t> et al. 2013]</a:t>
            </a:r>
            <a:endParaRPr lang="en-US" sz="1200" b="0" dirty="0" smtClean="0">
              <a:solidFill>
                <a:srgbClr val="808080"/>
              </a:solidFill>
            </a:endParaRPr>
          </a:p>
          <a:p>
            <a:r>
              <a:rPr lang="en-US" sz="2000" dirty="0" smtClean="0">
                <a:solidFill>
                  <a:srgbClr val="000000"/>
                </a:solidFill>
              </a:rPr>
              <a:t>Generalization of recalibration </a:t>
            </a:r>
            <a:endParaRPr lang="en-US" sz="2000" dirty="0" smtClean="0">
              <a:solidFill>
                <a:srgbClr val="000000"/>
              </a:solidFill>
            </a:endParaRPr>
          </a:p>
          <a:p>
            <a:r>
              <a:rPr lang="en-US" sz="1200" b="0" dirty="0" smtClean="0">
                <a:solidFill>
                  <a:srgbClr val="808080"/>
                </a:solidFill>
              </a:rPr>
              <a:t>[e.g., </a:t>
            </a:r>
            <a:r>
              <a:rPr lang="en-US" sz="1200" b="0" dirty="0" err="1" smtClean="0">
                <a:solidFill>
                  <a:srgbClr val="808080"/>
                </a:solidFill>
              </a:rPr>
              <a:t>Kraljic</a:t>
            </a:r>
            <a:r>
              <a:rPr lang="en-US" sz="1200" b="0" dirty="0" smtClean="0">
                <a:solidFill>
                  <a:srgbClr val="808080"/>
                </a:solidFill>
              </a:rPr>
              <a:t> &amp; Samuel 2005, 2007; C. Munson, 2011; </a:t>
            </a:r>
            <a:r>
              <a:rPr lang="en-US" sz="1200" b="0" dirty="0" err="1" smtClean="0">
                <a:solidFill>
                  <a:srgbClr val="808080"/>
                </a:solidFill>
              </a:rPr>
              <a:t>Reinisch</a:t>
            </a:r>
            <a:r>
              <a:rPr lang="en-US" sz="1200" b="0" dirty="0" smtClean="0">
                <a:solidFill>
                  <a:srgbClr val="808080"/>
                </a:solidFill>
              </a:rPr>
              <a:t> &amp; Holt, 2013]</a:t>
            </a:r>
            <a:endParaRPr lang="en-US" sz="1200" b="0" dirty="0" smtClean="0">
              <a:solidFill>
                <a:srgbClr val="808080"/>
              </a:solidFill>
            </a:endParaRPr>
          </a:p>
          <a:p>
            <a:endParaRPr lang="en-US" sz="1200" b="0" dirty="0" smtClean="0">
              <a:solidFill>
                <a:srgbClr val="808080"/>
              </a:solidFill>
            </a:endParaRPr>
          </a:p>
          <a:p>
            <a:endParaRPr lang="en-US" sz="1200" b="0" dirty="0" smtClean="0">
              <a:solidFill>
                <a:srgbClr val="808080"/>
              </a:solidFill>
            </a:endParaRPr>
          </a:p>
          <a:p>
            <a:endParaRPr lang="en-US" sz="1200" b="0" dirty="0" smtClean="0">
              <a:solidFill>
                <a:srgbClr val="808080"/>
              </a:solidFill>
            </a:endParaRPr>
          </a:p>
        </p:txBody>
      </p:sp>
      <p:sp>
        <p:nvSpPr>
          <p:cNvPr id="52" name="TextBox 51"/>
          <p:cNvSpPr txBox="1"/>
          <p:nvPr/>
        </p:nvSpPr>
        <p:spPr>
          <a:xfrm>
            <a:off x="6112462" y="2284121"/>
            <a:ext cx="2818560" cy="4215765"/>
          </a:xfrm>
          <a:prstGeom prst="rect">
            <a:avLst/>
          </a:prstGeom>
          <a:solidFill>
            <a:srgbClr val="FFFFFF">
              <a:alpha val="75000"/>
            </a:srgbClr>
          </a:solidFill>
        </p:spPr>
        <p:txBody>
          <a:bodyPr wrap="square" rtlCol="0">
            <a:spAutoFit/>
          </a:bodyPr>
          <a:lstStyle/>
          <a:p>
            <a:pPr algn="r"/>
            <a:r>
              <a:rPr lang="en-US" sz="2000" dirty="0" smtClean="0">
                <a:solidFill>
                  <a:srgbClr val="000000"/>
                </a:solidFill>
              </a:rPr>
              <a:t>Talker-specificity</a:t>
            </a:r>
            <a:endParaRPr lang="en-US" sz="2000" dirty="0" smtClean="0">
              <a:solidFill>
                <a:srgbClr val="000000"/>
              </a:solidFill>
            </a:endParaRPr>
          </a:p>
          <a:p>
            <a:pPr algn="r"/>
            <a:r>
              <a:rPr lang="en-US" sz="1200" b="0" dirty="0" smtClean="0">
                <a:solidFill>
                  <a:srgbClr val="808080"/>
                </a:solidFill>
              </a:rPr>
              <a:t>[e.g. </a:t>
            </a:r>
            <a:r>
              <a:rPr lang="en-US" sz="1200" b="0" dirty="0" err="1" smtClean="0">
                <a:solidFill>
                  <a:srgbClr val="808080"/>
                </a:solidFill>
              </a:rPr>
              <a:t>Goldinger</a:t>
            </a:r>
            <a:r>
              <a:rPr lang="en-US" sz="1200" b="0" dirty="0" smtClean="0">
                <a:solidFill>
                  <a:srgbClr val="808080"/>
                </a:solidFill>
              </a:rPr>
              <a:t>; </a:t>
            </a:r>
            <a:r>
              <a:rPr lang="en-US" sz="1200" b="0" dirty="0" err="1" smtClean="0">
                <a:solidFill>
                  <a:srgbClr val="808080"/>
                </a:solidFill>
              </a:rPr>
              <a:t>Nygaard</a:t>
            </a:r>
            <a:r>
              <a:rPr lang="en-US" sz="1200" b="0" dirty="0" smtClean="0">
                <a:solidFill>
                  <a:srgbClr val="808080"/>
                </a:solidFill>
              </a:rPr>
              <a:t>; </a:t>
            </a:r>
            <a:r>
              <a:rPr lang="en-US" sz="1200" b="0" dirty="0" err="1" smtClean="0">
                <a:solidFill>
                  <a:srgbClr val="808080"/>
                </a:solidFill>
              </a:rPr>
              <a:t>Pisoni</a:t>
            </a:r>
            <a:r>
              <a:rPr lang="en-US" sz="1200" b="0" dirty="0" smtClean="0">
                <a:solidFill>
                  <a:srgbClr val="808080"/>
                </a:solidFill>
              </a:rPr>
              <a:t>; Sumner; many others]</a:t>
            </a:r>
            <a:endParaRPr lang="en-US" sz="1200" b="0" dirty="0" smtClean="0">
              <a:solidFill>
                <a:srgbClr val="808080"/>
              </a:solidFill>
            </a:endParaRPr>
          </a:p>
          <a:p>
            <a:pPr algn="r"/>
            <a:r>
              <a:rPr lang="en-US" sz="2000" dirty="0" smtClean="0">
                <a:solidFill>
                  <a:srgbClr val="000000"/>
                </a:solidFill>
              </a:rPr>
              <a:t>Persistent adaptation</a:t>
            </a:r>
            <a:endParaRPr lang="en-US" sz="2000" dirty="0" smtClean="0">
              <a:solidFill>
                <a:srgbClr val="000000"/>
              </a:solidFill>
            </a:endParaRPr>
          </a:p>
          <a:p>
            <a:pPr algn="r"/>
            <a:r>
              <a:rPr lang="en-US" sz="1200" b="0" dirty="0" smtClean="0">
                <a:solidFill>
                  <a:srgbClr val="808080"/>
                </a:solidFill>
              </a:rPr>
              <a:t>[e.g., Eisner &amp; McQueen, 2006; </a:t>
            </a:r>
            <a:r>
              <a:rPr lang="en-US" sz="1200" b="0" dirty="0" err="1" smtClean="0">
                <a:solidFill>
                  <a:srgbClr val="808080"/>
                </a:solidFill>
              </a:rPr>
              <a:t>Kraljic</a:t>
            </a:r>
            <a:r>
              <a:rPr lang="en-US" sz="1200" b="0" dirty="0" smtClean="0">
                <a:solidFill>
                  <a:srgbClr val="808080"/>
                </a:solidFill>
              </a:rPr>
              <a:t> &amp; Samuel 2005]</a:t>
            </a:r>
            <a:endParaRPr lang="en-US" sz="1200" b="0" dirty="0" smtClean="0">
              <a:solidFill>
                <a:srgbClr val="808080"/>
              </a:solidFill>
            </a:endParaRPr>
          </a:p>
          <a:p>
            <a:endParaRPr lang="en-US" sz="1200" dirty="0" smtClean="0"/>
          </a:p>
          <a:p>
            <a:endParaRPr lang="en-US" sz="1200" dirty="0"/>
          </a:p>
          <a:p>
            <a:endParaRPr lang="en-US" sz="1200" dirty="0" smtClean="0"/>
          </a:p>
          <a:p>
            <a:endParaRPr lang="en-US" sz="1200" dirty="0"/>
          </a:p>
          <a:p>
            <a:endParaRPr lang="en-US" sz="1200" dirty="0" smtClean="0"/>
          </a:p>
          <a:p>
            <a:endParaRPr lang="en-US" sz="1200" dirty="0" smtClean="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a:p>
          <a:p>
            <a:endParaRPr lang="en-US" sz="1200" dirty="0"/>
          </a:p>
          <a:p>
            <a:endParaRPr lang="en-US" sz="1200" dirty="0"/>
          </a:p>
        </p:txBody>
      </p:sp>
      <p:sp>
        <p:nvSpPr>
          <p:cNvPr id="53" name="Rectangle 52"/>
          <p:cNvSpPr/>
          <p:nvPr/>
        </p:nvSpPr>
        <p:spPr>
          <a:xfrm>
            <a:off x="337185" y="2284095"/>
            <a:ext cx="2794000" cy="4646295"/>
          </a:xfrm>
          <a:prstGeom prst="rect">
            <a:avLst/>
          </a:prstGeom>
          <a:solidFill>
            <a:srgbClr val="FFFFFF">
              <a:alpha val="70000"/>
            </a:srgbClr>
          </a:solidFill>
        </p:spPr>
        <p:txBody>
          <a:bodyPr wrap="square">
            <a:spAutoFit/>
          </a:bodyPr>
          <a:lstStyle/>
          <a:p>
            <a:r>
              <a:rPr lang="en-US" sz="2000" dirty="0" smtClean="0">
                <a:solidFill>
                  <a:srgbClr val="000000"/>
                </a:solidFill>
              </a:rPr>
              <a:t>Perceptual learning/Recalibration</a:t>
            </a:r>
            <a:endParaRPr lang="en-US" sz="2000" dirty="0" smtClean="0">
              <a:solidFill>
                <a:srgbClr val="000000"/>
              </a:solidFill>
            </a:endParaRPr>
          </a:p>
          <a:p>
            <a:r>
              <a:rPr lang="en-US" sz="1200" b="0" dirty="0" smtClean="0"/>
              <a:t>[e.g., </a:t>
            </a:r>
            <a:r>
              <a:rPr lang="en-US" sz="1200" b="0" dirty="0" err="1" smtClean="0"/>
              <a:t>Bertelson</a:t>
            </a:r>
            <a:r>
              <a:rPr lang="en-US" sz="1200" b="0" dirty="0" smtClean="0"/>
              <a:t> et al. 2003; Norris et al. 2003; </a:t>
            </a:r>
            <a:r>
              <a:rPr lang="en-US" sz="1200" b="0" dirty="0" err="1" smtClean="0"/>
              <a:t>Maye</a:t>
            </a:r>
            <a:r>
              <a:rPr lang="en-US" sz="1200" b="0" dirty="0" smtClean="0"/>
              <a:t>, </a:t>
            </a:r>
            <a:r>
              <a:rPr lang="en-US" sz="1200" b="0" dirty="0" err="1" smtClean="0"/>
              <a:t>Aslin</a:t>
            </a:r>
            <a:r>
              <a:rPr lang="en-US" sz="1200" b="0" dirty="0" smtClean="0"/>
              <a:t>, &amp; </a:t>
            </a:r>
            <a:r>
              <a:rPr lang="en-US" sz="1200" b="0" dirty="0" err="1" smtClean="0"/>
              <a:t>Tanenhaus</a:t>
            </a:r>
            <a:r>
              <a:rPr lang="en-US" sz="1200" b="0" dirty="0" smtClean="0"/>
              <a:t>, 2008]</a:t>
            </a:r>
            <a:endParaRPr lang="en-US" sz="1200" b="0" dirty="0" smtClean="0"/>
          </a:p>
          <a:p>
            <a:r>
              <a:rPr lang="en-US" sz="2000" dirty="0" smtClean="0">
                <a:solidFill>
                  <a:srgbClr val="000000"/>
                </a:solidFill>
              </a:rPr>
              <a:t>Selective adaptation*</a:t>
            </a:r>
            <a:endParaRPr lang="en-US" sz="2000" dirty="0" smtClean="0">
              <a:solidFill>
                <a:srgbClr val="000000"/>
              </a:solidFill>
            </a:endParaRPr>
          </a:p>
          <a:p>
            <a:r>
              <a:rPr lang="en-US" sz="1200" b="0" dirty="0" smtClean="0">
                <a:solidFill>
                  <a:srgbClr val="7F7F7F"/>
                </a:solidFill>
              </a:rPr>
              <a:t>[e.g., </a:t>
            </a:r>
            <a:r>
              <a:rPr lang="en-US" sz="1200" b="0" dirty="0" err="1" smtClean="0">
                <a:solidFill>
                  <a:srgbClr val="7F7F7F"/>
                </a:solidFill>
              </a:rPr>
              <a:t>Eimas</a:t>
            </a:r>
            <a:r>
              <a:rPr lang="en-US" sz="1200" b="0" dirty="0" smtClean="0">
                <a:solidFill>
                  <a:srgbClr val="7F7F7F"/>
                </a:solidFill>
              </a:rPr>
              <a:t> and </a:t>
            </a:r>
            <a:r>
              <a:rPr lang="en-US" sz="1200" b="0" dirty="0" err="1" smtClean="0">
                <a:solidFill>
                  <a:srgbClr val="7F7F7F"/>
                </a:solidFill>
              </a:rPr>
              <a:t>Corbit</a:t>
            </a:r>
            <a:r>
              <a:rPr lang="en-US" sz="1200" b="0" dirty="0" smtClean="0">
                <a:solidFill>
                  <a:srgbClr val="7F7F7F"/>
                </a:solidFill>
              </a:rPr>
              <a:t>, 1973; </a:t>
            </a:r>
            <a:r>
              <a:rPr lang="en-US" sz="1200" b="0" dirty="0" smtClean="0">
                <a:solidFill>
                  <a:srgbClr val="808080"/>
                </a:solidFill>
              </a:rPr>
              <a:t>Samuel</a:t>
            </a:r>
            <a:r>
              <a:rPr lang="en-US" sz="1200" b="0" dirty="0" smtClean="0">
                <a:solidFill>
                  <a:srgbClr val="7F7F7F"/>
                </a:solidFill>
              </a:rPr>
              <a:t> 1986]</a:t>
            </a:r>
            <a:endParaRPr lang="en-US" sz="1200" b="0" dirty="0" smtClean="0">
              <a:solidFill>
                <a:srgbClr val="7F7F7F"/>
              </a:solidFill>
            </a:endParaRPr>
          </a:p>
          <a:p>
            <a:pPr lvl="0"/>
            <a:r>
              <a:rPr lang="en-US" sz="2000" dirty="0">
                <a:solidFill>
                  <a:srgbClr val="000000"/>
                </a:solidFill>
              </a:rPr>
              <a:t>Language-level prior</a:t>
            </a:r>
            <a:endParaRPr lang="en-US" sz="2000" dirty="0">
              <a:solidFill>
                <a:srgbClr val="000000"/>
              </a:solidFill>
            </a:endParaRPr>
          </a:p>
          <a:p>
            <a:pPr lvl="0"/>
            <a:r>
              <a:rPr lang="en-US" sz="1200" dirty="0">
                <a:solidFill>
                  <a:srgbClr val="7F7F7F"/>
                </a:solidFill>
              </a:rPr>
              <a:t>[e.g., </a:t>
            </a:r>
            <a:r>
              <a:rPr lang="en-US" sz="1200" dirty="0" err="1">
                <a:solidFill>
                  <a:srgbClr val="7F7F7F"/>
                </a:solidFill>
              </a:rPr>
              <a:t>Idemaru</a:t>
            </a:r>
            <a:r>
              <a:rPr lang="en-US" sz="1200" dirty="0">
                <a:solidFill>
                  <a:srgbClr val="7F7F7F"/>
                </a:solidFill>
              </a:rPr>
              <a:t> &amp; Holt, 2011; Schertz et al., 2016; Kleinschmidt </a:t>
            </a:r>
            <a:r>
              <a:rPr lang="en-US" altLang="en-US" sz="1200" i="1" dirty="0">
                <a:solidFill>
                  <a:srgbClr val="7F7F7F"/>
                </a:solidFill>
              </a:rPr>
              <a:t>in revision</a:t>
            </a:r>
            <a:r>
              <a:rPr lang="en-US" sz="1200" dirty="0">
                <a:solidFill>
                  <a:srgbClr val="7F7F7F"/>
                </a:solidFill>
              </a:rPr>
              <a:t>]</a:t>
            </a:r>
            <a:endParaRPr lang="en-US" sz="1200" dirty="0">
              <a:solidFill>
                <a:srgbClr val="7F7F7F"/>
              </a:solidFill>
            </a:endParaRPr>
          </a:p>
          <a:p>
            <a:endParaRPr lang="en-US" sz="1200" b="0" dirty="0" smtClean="0">
              <a:solidFill>
                <a:srgbClr val="7F7F7F"/>
              </a:solidFill>
            </a:endParaRPr>
          </a:p>
          <a:p>
            <a:endParaRPr lang="en-US" sz="1200" dirty="0">
              <a:solidFill>
                <a:srgbClr val="7F7F7F"/>
              </a:solidFill>
            </a:endParaRPr>
          </a:p>
          <a:p>
            <a:endParaRPr lang="en-US" sz="1200" dirty="0" smtClean="0">
              <a:solidFill>
                <a:srgbClr val="7F7F7F"/>
              </a:solidFill>
            </a:endParaRPr>
          </a:p>
          <a:p>
            <a:endParaRPr lang="en-US" sz="1200" dirty="0">
              <a:solidFill>
                <a:srgbClr val="7F7F7F"/>
              </a:solidFill>
            </a:endParaRPr>
          </a:p>
          <a:p>
            <a:endParaRPr lang="en-US" sz="1200" dirty="0" smtClean="0">
              <a:solidFill>
                <a:srgbClr val="7F7F7F"/>
              </a:solidFill>
            </a:endParaRPr>
          </a:p>
          <a:p>
            <a:endParaRPr lang="en-US" sz="1200" dirty="0" smtClean="0">
              <a:solidFill>
                <a:srgbClr val="7F7F7F"/>
              </a:solidFill>
            </a:endParaRPr>
          </a:p>
          <a:p>
            <a:endParaRPr lang="en-US" sz="1200" dirty="0">
              <a:solidFill>
                <a:srgbClr val="7F7F7F"/>
              </a:solidFill>
            </a:endParaRPr>
          </a:p>
          <a:p>
            <a:endParaRPr lang="en-US" sz="1200" dirty="0">
              <a:solidFill>
                <a:srgbClr val="7F7F7F"/>
              </a:solidFill>
            </a:endParaRPr>
          </a:p>
          <a:p>
            <a:endParaRPr lang="en-US" sz="1200" dirty="0" smtClean="0">
              <a:solidFill>
                <a:srgbClr val="7F7F7F"/>
              </a:solidFill>
            </a:endParaRPr>
          </a:p>
          <a:p>
            <a:endParaRPr lang="en-US" sz="1200" dirty="0" smtClean="0">
              <a:solidFill>
                <a:srgbClr val="7F7F7F"/>
              </a:solidFill>
            </a:endParaRPr>
          </a:p>
          <a:p>
            <a:endParaRPr lang="en-US" sz="1200" dirty="0" smtClean="0">
              <a:solidFill>
                <a:srgbClr val="7F7F7F"/>
              </a:solidFill>
            </a:endParaRPr>
          </a:p>
        </p:txBody>
      </p:sp>
      <p:sp>
        <p:nvSpPr>
          <p:cNvPr id="56" name="TextBox 55"/>
          <p:cNvSpPr txBox="1"/>
          <p:nvPr/>
        </p:nvSpPr>
        <p:spPr>
          <a:xfrm>
            <a:off x="187158" y="6320135"/>
            <a:ext cx="6391493" cy="461665"/>
          </a:xfrm>
          <a:prstGeom prst="rect">
            <a:avLst/>
          </a:prstGeom>
          <a:noFill/>
        </p:spPr>
        <p:txBody>
          <a:bodyPr wrap="none" rtlCol="0">
            <a:spAutoFit/>
          </a:bodyPr>
          <a:lstStyle/>
          <a:p>
            <a:r>
              <a:rPr lang="en-US" dirty="0" smtClean="0"/>
              <a:t>[Kleinschmidt &amp; Jaeger, 2015, </a:t>
            </a:r>
            <a:r>
              <a:rPr lang="en-US" i="1" dirty="0" smtClean="0"/>
              <a:t>Psych. Review</a:t>
            </a:r>
            <a:r>
              <a:rPr lang="en-US" dirty="0" smtClean="0"/>
              <a:t>]</a:t>
            </a:r>
            <a:endParaRPr lang="en-US" dirty="0"/>
          </a:p>
        </p:txBody>
      </p:sp>
      <p:sp>
        <p:nvSpPr>
          <p:cNvPr id="3" name="Oval 2"/>
          <p:cNvSpPr/>
          <p:nvPr/>
        </p:nvSpPr>
        <p:spPr bwMode="auto">
          <a:xfrm>
            <a:off x="6212840" y="2671445"/>
            <a:ext cx="2971800" cy="14478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sp>
        <p:nvSpPr>
          <p:cNvPr id="59" name="Oval 58"/>
          <p:cNvSpPr/>
          <p:nvPr/>
        </p:nvSpPr>
        <p:spPr bwMode="auto">
          <a:xfrm>
            <a:off x="135255" y="3926205"/>
            <a:ext cx="2971800" cy="14478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sp>
        <p:nvSpPr>
          <p:cNvPr id="27" name="TextBox 54"/>
          <p:cNvSpPr txBox="1"/>
          <p:nvPr/>
        </p:nvSpPr>
        <p:spPr>
          <a:xfrm>
            <a:off x="990600" y="483936"/>
            <a:ext cx="6957695" cy="460375"/>
          </a:xfrm>
          <a:prstGeom prst="rect">
            <a:avLst/>
          </a:prstGeom>
          <a:noFill/>
        </p:spPr>
        <p:txBody>
          <a:bodyPr wrap="none" rtlCol="0">
            <a:spAutoFit/>
          </a:bodyPr>
          <a:p>
            <a:r>
              <a:rPr lang="en-US" dirty="0" smtClean="0">
                <a:solidFill>
                  <a:schemeClr val="tx2"/>
                </a:solidFill>
              </a:rPr>
              <a:t>How relevant is</a:t>
            </a:r>
            <a:r>
              <a:rPr lang="en-US" b="1" dirty="0" smtClean="0">
                <a:solidFill>
                  <a:schemeClr val="tx2"/>
                </a:solidFill>
              </a:rPr>
              <a:t> </a:t>
            </a:r>
            <a:r>
              <a:rPr lang="en-US" b="1" dirty="0" smtClean="0">
                <a:solidFill>
                  <a:srgbClr val="F8766D"/>
                </a:solidFill>
              </a:rPr>
              <a:t>prior experience </a:t>
            </a:r>
            <a:r>
              <a:rPr lang="en-US" altLang="en-US" dirty="0" smtClean="0">
                <a:solidFill>
                  <a:schemeClr val="tx2"/>
                </a:solidFill>
              </a:rPr>
              <a:t>in this</a:t>
            </a:r>
            <a:r>
              <a:rPr lang="en-US" altLang="en-US" b="1" dirty="0" smtClean="0">
                <a:solidFill>
                  <a:schemeClr val="tx2"/>
                </a:solidFill>
              </a:rPr>
              <a:t> context</a:t>
            </a:r>
            <a:r>
              <a:rPr lang="en-US" b="1" dirty="0" smtClean="0">
                <a:solidFill>
                  <a:schemeClr val="tx2"/>
                </a:solidFill>
              </a:rPr>
              <a:t>?</a:t>
            </a:r>
            <a:endParaRPr lang="en-US" b="1"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Prior </a:t>
            </a:r>
            <a:r>
              <a:rPr lang="en-US" altLang="en-US" b="0"/>
              <a:t>is a </a:t>
            </a:r>
            <a:r>
              <a:rPr lang="en-US" altLang="en-US"/>
              <a:t>prediction</a:t>
            </a:r>
            <a:endParaRPr lang="en-US" altLang="en-US" b="0"/>
          </a:p>
        </p:txBody>
      </p:sp>
      <p:sp>
        <p:nvSpPr>
          <p:cNvPr id="3" name="Content Placeholder 2"/>
          <p:cNvSpPr>
            <a:spLocks noGrp="1"/>
          </p:cNvSpPr>
          <p:nvPr>
            <p:ph idx="1"/>
          </p:nvPr>
        </p:nvSpPr>
        <p:spPr/>
        <p:txBody>
          <a:bodyPr/>
          <a:p>
            <a:r>
              <a:rPr lang="en-US" altLang="en-US"/>
              <a:t>What </a:t>
            </a:r>
            <a:r>
              <a:rPr lang="en-US" altLang="en-US" b="1"/>
              <a:t>should</a:t>
            </a:r>
            <a:r>
              <a:rPr lang="en-US" altLang="en-US"/>
              <a:t> listeners predict?</a:t>
            </a:r>
            <a:endParaRPr lang="en-US" altLang="en-US"/>
          </a:p>
          <a:p>
            <a:pPr lvl="1"/>
            <a:r>
              <a:rPr lang="en-US" altLang="en-US"/>
              <a:t>Depends on </a:t>
            </a:r>
            <a:r>
              <a:rPr lang="en-US" altLang="en-US" b="1"/>
              <a:t>amount</a:t>
            </a:r>
            <a:r>
              <a:rPr lang="en-US" altLang="en-US"/>
              <a:t> and </a:t>
            </a:r>
            <a:r>
              <a:rPr lang="en-US" altLang="en-US" b="1"/>
              <a:t>structure </a:t>
            </a:r>
            <a:r>
              <a:rPr lang="en-US" altLang="en-US"/>
              <a:t>of talker variability that they experience</a:t>
            </a:r>
            <a:endParaRPr lang="en-US" altLang="en-US"/>
          </a:p>
          <a:p>
            <a:pPr lvl="0"/>
            <a:r>
              <a:rPr lang="en-US" altLang="en-US"/>
              <a:t>What </a:t>
            </a:r>
            <a:r>
              <a:rPr lang="en-US" altLang="en-US" b="1"/>
              <a:t>do </a:t>
            </a:r>
            <a:r>
              <a:rPr lang="en-US" altLang="en-US"/>
              <a:t>listeners predict?</a:t>
            </a:r>
            <a:endParaRPr lang="en-US" altLang="en-US"/>
          </a:p>
          <a:p>
            <a:pPr lvl="1"/>
            <a:r>
              <a:rPr lang="en-US" altLang="en-US"/>
              <a:t>What kind of variation can listeners adapt to?</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sp>
        <p:nvSpPr>
          <p:cNvPr id="2" name="TextBox 1"/>
          <p:cNvSpPr txBox="1"/>
          <p:nvPr/>
        </p:nvSpPr>
        <p:spPr>
          <a:xfrm>
            <a:off x="548040" y="1447800"/>
            <a:ext cx="6233760" cy="461665"/>
          </a:xfrm>
          <a:prstGeom prst="rect">
            <a:avLst/>
          </a:prstGeom>
          <a:noFill/>
        </p:spPr>
        <p:txBody>
          <a:bodyPr wrap="none" rtlCol="0">
            <a:spAutoFit/>
          </a:bodyPr>
          <a:lstStyle/>
          <a:p>
            <a:r>
              <a:rPr lang="en-US" dirty="0" smtClean="0">
                <a:solidFill>
                  <a:srgbClr val="000000"/>
                </a:solidFill>
              </a:rPr>
              <a:t>Expose to </a:t>
            </a:r>
            <a:r>
              <a:rPr lang="en-US" b="1" dirty="0" smtClean="0">
                <a:solidFill>
                  <a:srgbClr val="000000"/>
                </a:solidFill>
              </a:rPr>
              <a:t>different accents </a:t>
            </a:r>
            <a:r>
              <a:rPr lang="en-US" sz="1800" dirty="0" smtClean="0"/>
              <a:t>(</a:t>
            </a:r>
            <a:r>
              <a:rPr lang="en-US" sz="1800" i="1" dirty="0" smtClean="0"/>
              <a:t>n</a:t>
            </a:r>
            <a:r>
              <a:rPr lang="en-US" sz="1800" dirty="0" smtClean="0"/>
              <a:t> = 138 on </a:t>
            </a:r>
            <a:r>
              <a:rPr lang="en-US" sz="1800" dirty="0" err="1" smtClean="0"/>
              <a:t>MTurk</a:t>
            </a:r>
            <a:r>
              <a:rPr lang="en-US" sz="1800" dirty="0"/>
              <a:t>)</a:t>
            </a:r>
            <a:r>
              <a:rPr lang="en-US" dirty="0" smtClean="0"/>
              <a:t>:</a:t>
            </a:r>
            <a:endParaRPr lang="en-US" dirty="0"/>
          </a:p>
        </p:txBody>
      </p:sp>
      <p:grpSp>
        <p:nvGrpSpPr>
          <p:cNvPr id="20" name="Group 19"/>
          <p:cNvGrpSpPr/>
          <p:nvPr/>
        </p:nvGrpSpPr>
        <p:grpSpPr>
          <a:xfrm>
            <a:off x="228600" y="3505200"/>
            <a:ext cx="2667000" cy="1147465"/>
            <a:chOff x="228600" y="3505200"/>
            <a:chExt cx="2667000" cy="1147465"/>
          </a:xfrm>
        </p:grpSpPr>
        <p:sp>
          <p:nvSpPr>
            <p:cNvPr id="10" name="TextBox 9"/>
            <p:cNvSpPr txBox="1"/>
            <p:nvPr/>
          </p:nvSpPr>
          <p:spPr>
            <a:xfrm>
              <a:off x="228600" y="4191000"/>
              <a:ext cx="1234983" cy="461665"/>
            </a:xfrm>
            <a:prstGeom prst="rect">
              <a:avLst/>
            </a:prstGeom>
            <a:noFill/>
          </p:spPr>
          <p:txBody>
            <a:bodyPr wrap="none" rtlCol="0">
              <a:spAutoFit/>
            </a:bodyPr>
            <a:lstStyle/>
            <a:p>
              <a:r>
                <a:rPr lang="en-US" dirty="0" smtClean="0">
                  <a:solidFill>
                    <a:srgbClr val="000000"/>
                  </a:solidFill>
                </a:rPr>
                <a:t>“beach”</a:t>
              </a:r>
              <a:endParaRPr lang="en-US" dirty="0">
                <a:solidFill>
                  <a:srgbClr val="000000"/>
                </a:solidFill>
              </a:endParaRPr>
            </a:p>
          </p:txBody>
        </p:sp>
        <p:sp>
          <p:nvSpPr>
            <p:cNvPr id="11" name="TextBox 10"/>
            <p:cNvSpPr txBox="1"/>
            <p:nvPr/>
          </p:nvSpPr>
          <p:spPr>
            <a:xfrm>
              <a:off x="1660617" y="4191000"/>
              <a:ext cx="1234983" cy="461665"/>
            </a:xfrm>
            <a:prstGeom prst="rect">
              <a:avLst/>
            </a:prstGeom>
            <a:noFill/>
          </p:spPr>
          <p:txBody>
            <a:bodyPr wrap="none" rtlCol="0">
              <a:spAutoFit/>
            </a:bodyPr>
            <a:lstStyle/>
            <a:p>
              <a:r>
                <a:rPr lang="en-US" dirty="0" smtClean="0">
                  <a:solidFill>
                    <a:srgbClr val="000000"/>
                  </a:solidFill>
                </a:rPr>
                <a:t>“peach”</a:t>
              </a:r>
              <a:endParaRPr lang="en-US" dirty="0">
                <a:solidFill>
                  <a:srgbClr val="000000"/>
                </a:solidFill>
              </a:endParaRPr>
            </a:p>
          </p:txBody>
        </p:sp>
        <p:sp>
          <p:nvSpPr>
            <p:cNvPr id="12" name="Left Brace 11"/>
            <p:cNvSpPr/>
            <p:nvPr/>
          </p:nvSpPr>
          <p:spPr bwMode="auto">
            <a:xfrm rot="16200000">
              <a:off x="83820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4" name="Left Brace 13"/>
            <p:cNvSpPr/>
            <p:nvPr/>
          </p:nvSpPr>
          <p:spPr bwMode="auto">
            <a:xfrm rot="16200000">
              <a:off x="1309410" y="3409950"/>
              <a:ext cx="228600" cy="419100"/>
            </a:xfrm>
            <a:prstGeom prst="leftBrace">
              <a:avLst>
                <a:gd name="adj1" fmla="val 18037"/>
                <a:gd name="adj2" fmla="val 50000"/>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cxnSp>
          <p:nvCxnSpPr>
            <p:cNvPr id="16" name="Straight Arrow Connector 15"/>
            <p:cNvCxnSpPr/>
            <p:nvPr/>
          </p:nvCxnSpPr>
          <p:spPr bwMode="auto">
            <a:xfrm flipV="1">
              <a:off x="863026" y="3810000"/>
              <a:ext cx="68308"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cxnSp>
          <p:nvCxnSpPr>
            <p:cNvPr id="18" name="Straight Arrow Connector 17"/>
            <p:cNvCxnSpPr/>
            <p:nvPr/>
          </p:nvCxnSpPr>
          <p:spPr bwMode="auto">
            <a:xfrm flipH="1" flipV="1">
              <a:off x="1464735" y="3810000"/>
              <a:ext cx="609599" cy="381000"/>
            </a:xfrm>
            <a:prstGeom prst="straightConnector1">
              <a:avLst/>
            </a:prstGeom>
            <a:solidFill>
              <a:schemeClr val="accent1"/>
            </a:solidFill>
            <a:ln w="12700" cap="flat" cmpd="sng" algn="ctr">
              <a:solidFill>
                <a:srgbClr val="000000"/>
              </a:solidFill>
              <a:prstDash val="solid"/>
              <a:round/>
              <a:headEnd type="none" w="med" len="med"/>
              <a:tailEnd type="arrow"/>
            </a:ln>
            <a:effectLst/>
          </p:spPr>
        </p:cxnSp>
      </p:grpSp>
      <p:sp>
        <p:nvSpPr>
          <p:cNvPr id="21" name="TextBox 20"/>
          <p:cNvSpPr txBox="1"/>
          <p:nvPr/>
        </p:nvSpPr>
        <p:spPr>
          <a:xfrm>
            <a:off x="152400" y="6400800"/>
            <a:ext cx="5885180" cy="368300"/>
          </a:xfrm>
          <a:prstGeom prst="rect">
            <a:avLst/>
          </a:prstGeom>
          <a:noFill/>
        </p:spPr>
        <p:txBody>
          <a:bodyPr wrap="none" rtlCol="0">
            <a:spAutoFit/>
          </a:bodyPr>
          <a:lstStyle/>
          <a:p>
            <a:r>
              <a:rPr lang="en-US" sz="1800" dirty="0" smtClean="0"/>
              <a:t>[Based on </a:t>
            </a:r>
            <a:r>
              <a:rPr lang="en-US" sz="1800" dirty="0" err="1" smtClean="0"/>
              <a:t>Clayards</a:t>
            </a:r>
            <a:r>
              <a:rPr lang="en-US" sz="1800" dirty="0" smtClean="0"/>
              <a:t> et al. 2008; Kleinschmidt </a:t>
            </a:r>
            <a:r>
              <a:rPr lang="en-US" altLang="en-US" sz="1800" i="1" dirty="0" smtClean="0"/>
              <a:t>in revision</a:t>
            </a:r>
            <a:r>
              <a:rPr lang="en-US" sz="1800" dirty="0" smtClean="0"/>
              <a:t>]</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839200" cy="762000"/>
          </a:xfrm>
        </p:spPr>
        <p:txBody>
          <a:bodyPr/>
          <a:lstStyle/>
          <a:p>
            <a:r>
              <a:rPr lang="en-US" sz="4400" cap="none" dirty="0" smtClean="0"/>
              <a:t>Prior beliefs </a:t>
            </a:r>
            <a:r>
              <a:rPr lang="en-US" sz="4400" b="0" cap="none" dirty="0" smtClean="0"/>
              <a:t>constrain adaptation</a:t>
            </a:r>
            <a:endParaRPr lang="en-US" sz="4400" cap="none" dirty="0"/>
          </a:p>
        </p:txBody>
      </p:sp>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88" y="1781025"/>
            <a:ext cx="8919410" cy="2105972"/>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5" y="1905000"/>
            <a:ext cx="9053465" cy="21376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 y="1905000"/>
            <a:ext cx="9053462" cy="2137623"/>
          </a:xfrm>
          <a:prstGeom prst="rect">
            <a:avLst/>
          </a:prstGeom>
        </p:spPr>
      </p:pic>
      <p:sp>
        <p:nvSpPr>
          <p:cNvPr id="9" name="TextBox 8"/>
          <p:cNvSpPr txBox="1"/>
          <p:nvPr/>
        </p:nvSpPr>
        <p:spPr>
          <a:xfrm>
            <a:off x="548040" y="1371158"/>
            <a:ext cx="4050357" cy="461665"/>
          </a:xfrm>
          <a:prstGeom prst="rect">
            <a:avLst/>
          </a:prstGeom>
          <a:noFill/>
        </p:spPr>
        <p:txBody>
          <a:bodyPr wrap="none" rtlCol="0">
            <a:spAutoFit/>
          </a:bodyPr>
          <a:lstStyle/>
          <a:p>
            <a:r>
              <a:rPr lang="en-US" b="1" dirty="0" smtClean="0">
                <a:solidFill>
                  <a:srgbClr val="000000"/>
                </a:solidFill>
              </a:rPr>
              <a:t>Predict</a:t>
            </a:r>
            <a:r>
              <a:rPr lang="en-US" dirty="0" smtClean="0">
                <a:solidFill>
                  <a:srgbClr val="000000"/>
                </a:solidFill>
              </a:rPr>
              <a:t> classification curves</a:t>
            </a:r>
            <a:endParaRPr lang="en-US" dirty="0"/>
          </a:p>
        </p:txBody>
      </p:sp>
      <p:sp>
        <p:nvSpPr>
          <p:cNvPr id="3" name="Rectangle 2"/>
          <p:cNvSpPr/>
          <p:nvPr/>
        </p:nvSpPr>
        <p:spPr>
          <a:xfrm>
            <a:off x="4490447" y="1371158"/>
            <a:ext cx="4275529" cy="461665"/>
          </a:xfrm>
          <a:prstGeom prst="rect">
            <a:avLst/>
          </a:prstGeom>
        </p:spPr>
        <p:txBody>
          <a:bodyPr wrap="none">
            <a:spAutoFit/>
          </a:bodyPr>
          <a:lstStyle/>
          <a:p>
            <a:r>
              <a:rPr lang="en-US" dirty="0" smtClean="0">
                <a:solidFill>
                  <a:srgbClr val="000000"/>
                </a:solidFill>
              </a:rPr>
              <a:t>…and </a:t>
            </a:r>
            <a:r>
              <a:rPr lang="en-US" b="1" dirty="0">
                <a:solidFill>
                  <a:srgbClr val="000000"/>
                </a:solidFill>
              </a:rPr>
              <a:t>compare</a:t>
            </a:r>
            <a:r>
              <a:rPr lang="en-US" dirty="0">
                <a:solidFill>
                  <a:srgbClr val="000000"/>
                </a:solidFill>
              </a:rPr>
              <a:t> with behavior</a:t>
            </a:r>
            <a:endParaRPr lang="en-US" dirty="0"/>
          </a:p>
        </p:txBody>
      </p:sp>
      <p:sp>
        <p:nvSpPr>
          <p:cNvPr id="12" name="TextBox 11"/>
          <p:cNvSpPr txBox="1"/>
          <p:nvPr/>
        </p:nvSpPr>
        <p:spPr>
          <a:xfrm>
            <a:off x="152400" y="6400800"/>
            <a:ext cx="5885180" cy="368300"/>
          </a:xfrm>
          <a:prstGeom prst="rect">
            <a:avLst/>
          </a:prstGeom>
          <a:noFill/>
        </p:spPr>
        <p:txBody>
          <a:bodyPr wrap="none" rtlCol="0">
            <a:spAutoFit/>
          </a:bodyPr>
          <a:lstStyle/>
          <a:p>
            <a:pPr algn="l"/>
            <a:r>
              <a:rPr lang="en-US" sz="1800" dirty="0" smtClean="0"/>
              <a:t>[Based on </a:t>
            </a:r>
            <a:r>
              <a:rPr lang="en-US" sz="1800" dirty="0" err="1" smtClean="0"/>
              <a:t>Clayards</a:t>
            </a:r>
            <a:r>
              <a:rPr lang="en-US" sz="1800" dirty="0" smtClean="0"/>
              <a:t> et al. 2008; Kleinschmidt </a:t>
            </a:r>
            <a:r>
              <a:rPr lang="en-US" altLang="en-US" sz="1800" i="1" dirty="0" smtClean="0"/>
              <a:t>in revision</a:t>
            </a:r>
            <a:r>
              <a:rPr lang="en-US" sz="1800" dirty="0" smtClean="0"/>
              <a:t>]</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33333  E" pathEditMode="relative" ptsTypes="">
                                      <p:cBhvr>
                                        <p:cTn id="6" dur="1000" fill="hold"/>
                                        <p:tgtEl>
                                          <p:spTgt spid="5"/>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0"/>
              <a:t>Looking </a:t>
            </a:r>
            <a:r>
              <a:rPr lang="en-US" altLang="en-US"/>
              <a:t>ahead</a:t>
            </a:r>
            <a:endParaRPr lang="en-US" altLang="en-US"/>
          </a:p>
        </p:txBody>
      </p:sp>
      <p:sp>
        <p:nvSpPr>
          <p:cNvPr id="3" name="Content Placeholder 2"/>
          <p:cNvSpPr>
            <a:spLocks noGrp="1"/>
          </p:cNvSpPr>
          <p:nvPr>
            <p:ph idx="1"/>
          </p:nvPr>
        </p:nvSpPr>
        <p:spPr>
          <a:xfrm>
            <a:off x="685800" y="1524000"/>
            <a:ext cx="8437880" cy="4114800"/>
          </a:xfrm>
        </p:spPr>
        <p:txBody>
          <a:bodyPr/>
          <a:p>
            <a:r>
              <a:rPr lang="en-US" altLang="en-US"/>
              <a:t>Computational level: </a:t>
            </a:r>
            <a:endParaRPr lang="en-US" altLang="en-US"/>
          </a:p>
          <a:p>
            <a:pPr lvl="1"/>
            <a:r>
              <a:rPr lang="en-US" altLang="en-US"/>
              <a:t>What </a:t>
            </a:r>
            <a:r>
              <a:rPr lang="en-US" altLang="en-US" b="1"/>
              <a:t>inductive biases</a:t>
            </a:r>
            <a:r>
              <a:rPr lang="en-US" altLang="en-US"/>
              <a:t> make learning about contexts tractable?  </a:t>
            </a:r>
            <a:endParaRPr lang="en-US" altLang="en-US"/>
          </a:p>
          <a:p>
            <a:pPr lvl="1"/>
            <a:r>
              <a:rPr lang="en-US" altLang="en-US"/>
              <a:t>What is the structure of variability in the world?</a:t>
            </a:r>
            <a:endParaRPr lang="en-US" altLang="en-US"/>
          </a:p>
          <a:p>
            <a:pPr lvl="0"/>
            <a:r>
              <a:rPr lang="en-US" altLang="en-US"/>
              <a:t>Algorithmic level:</a:t>
            </a:r>
            <a:endParaRPr lang="en-US" altLang="en-US"/>
          </a:p>
          <a:p>
            <a:pPr lvl="1"/>
            <a:r>
              <a:rPr lang="en-US" altLang="en-US"/>
              <a:t>How do we manage uncertainty with finite resources?</a:t>
            </a:r>
            <a:endParaRPr lang="en-US" altLang="en-US"/>
          </a:p>
          <a:p>
            <a:pPr lvl="0"/>
            <a:r>
              <a:rPr lang="en-US" altLang="en-US"/>
              <a:t>Implementation level:</a:t>
            </a:r>
            <a:endParaRPr lang="en-US" altLang="en-US"/>
          </a:p>
          <a:p>
            <a:pPr lvl="1"/>
            <a:r>
              <a:rPr lang="en-US" altLang="en-US"/>
              <a:t>How, where, and when is distributional learning done in the brain?</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0"/>
              <a:t>What is a </a:t>
            </a:r>
            <a:r>
              <a:rPr lang="en-US" altLang="en-US"/>
              <a:t>context</a:t>
            </a:r>
            <a:r>
              <a:rPr lang="en-US" altLang="en-US" b="0"/>
              <a:t>?</a:t>
            </a:r>
            <a:endParaRPr lang="en-US" altLang="en-US" b="0"/>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7" name="Text Box 6"/>
          <p:cNvSpPr txBox="1"/>
          <p:nvPr/>
        </p:nvSpPr>
        <p:spPr>
          <a:xfrm>
            <a:off x="1164590" y="2358390"/>
            <a:ext cx="6814820" cy="1938020"/>
          </a:xfrm>
          <a:prstGeom prst="rect">
            <a:avLst/>
          </a:prstGeom>
          <a:noFill/>
        </p:spPr>
        <p:txBody>
          <a:bodyPr wrap="none" rtlCol="0">
            <a:spAutoFit/>
          </a:bodyPr>
          <a:p>
            <a:r>
              <a:rPr lang="en-US" altLang="en-US" sz="6000" b="1" i="1">
                <a:solidFill>
                  <a:srgbClr val="FF0000"/>
                </a:solidFill>
              </a:rPr>
              <a:t>DISTRIBUTIONAL </a:t>
            </a:r>
            <a:endParaRPr lang="en-US" altLang="en-US" sz="6000" b="1" i="1">
              <a:solidFill>
                <a:srgbClr val="FF0000"/>
              </a:solidFill>
            </a:endParaRPr>
          </a:p>
          <a:p>
            <a:r>
              <a:rPr lang="en-US" altLang="en-US" sz="6000" b="1" i="1">
                <a:solidFill>
                  <a:srgbClr val="FF0000"/>
                </a:solidFill>
              </a:rPr>
              <a:t>LEARNING!!</a:t>
            </a:r>
            <a:endParaRPr lang="en-US" altLang="en-US" sz="6000" b="1" i="1">
              <a:solidFill>
                <a:srgbClr val="FF0000"/>
              </a:solidFill>
            </a:endParaRPr>
          </a:p>
        </p:txBody>
      </p:sp>
      <p:sp>
        <p:nvSpPr>
          <p:cNvPr id="8" name="Text Box 7"/>
          <p:cNvSpPr txBox="1"/>
          <p:nvPr/>
        </p:nvSpPr>
        <p:spPr>
          <a:xfrm>
            <a:off x="1164590" y="4658360"/>
            <a:ext cx="4072255" cy="922020"/>
          </a:xfrm>
          <a:prstGeom prst="rect">
            <a:avLst/>
          </a:prstGeom>
          <a:noFill/>
        </p:spPr>
        <p:txBody>
          <a:bodyPr wrap="none" rtlCol="0">
            <a:spAutoFit/>
          </a:bodyPr>
          <a:p>
            <a:r>
              <a:rPr lang="en-US" altLang="en-US" sz="5400">
                <a:solidFill>
                  <a:srgbClr val="FF0000"/>
                </a:solidFill>
              </a:rPr>
              <a:t>(just kidding)</a:t>
            </a:r>
            <a:endParaRPr lang="en-US" altLang="en-US" sz="5400">
              <a:solidFill>
                <a:srgbClr val="FF0000"/>
              </a:solidFill>
            </a:endParaRPr>
          </a:p>
        </p:txBody>
      </p:sp>
      <p:sp>
        <p:nvSpPr>
          <p:cNvPr id="6" name="Content Placeholder 5"/>
          <p:cNvSpPr/>
          <p:nvPr>
            <p:ph idx="1"/>
          </p:nvPr>
        </p:nvSpPr>
        <p:spPr/>
        <p:txBody>
          <a:bodyPr/>
          <a:p>
            <a:r>
              <a:rPr lang="en-US" altLang="en-US"/>
              <a:t>Are people </a:t>
            </a:r>
            <a:r>
              <a:rPr lang="en-US" altLang="en-US" b="1"/>
              <a:t>looking for</a:t>
            </a:r>
            <a:r>
              <a:rPr lang="en-US" altLang="en-US"/>
              <a:t> (and finding) changes in context?</a:t>
            </a:r>
            <a:endParaRPr lang="en-US" altLang="en-US"/>
          </a:p>
          <a:p>
            <a:r>
              <a:rPr lang="en-US" altLang="en-US"/>
              <a:t>What is the </a:t>
            </a:r>
            <a:r>
              <a:rPr lang="en-US" altLang="en-US" b="1"/>
              <a:t>structure </a:t>
            </a:r>
            <a:r>
              <a:rPr lang="en-US" altLang="en-US"/>
              <a:t>of variability across contexts?</a:t>
            </a:r>
            <a:endParaRPr lang="en-US" altLang="en-US"/>
          </a:p>
          <a:p>
            <a:pPr lvl="1"/>
            <a:r>
              <a:rPr lang="en-US" altLang="en-US"/>
              <a:t>Within talkers</a:t>
            </a:r>
            <a:endParaRPr lang="en-US" altLang="en-US"/>
          </a:p>
          <a:p>
            <a:pPr lvl="1"/>
            <a:r>
              <a:rPr lang="en-US" altLang="en-US"/>
              <a:t>Across talkers</a:t>
            </a:r>
            <a:endParaRPr lang="en-US" altLang="en-US"/>
          </a:p>
          <a:p>
            <a:pPr lvl="1"/>
            <a:r>
              <a:rPr lang="en-US" altLang="en-US"/>
              <a:t>Across parts of the phonetic space</a:t>
            </a: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uiExpand="1" build="p"/>
      <p:bldP spid="7" grpId="1"/>
      <p:bldP spid="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0"/>
              <a:t>Looking for </a:t>
            </a:r>
            <a:r>
              <a:rPr lang="en-US" altLang="en-US"/>
              <a:t>contexts</a:t>
            </a:r>
            <a:r>
              <a:rPr lang="en-US" altLang="en-US" b="0"/>
              <a:t>:</a:t>
            </a:r>
            <a:br>
              <a:rPr lang="en-US" altLang="en-US" b="0"/>
            </a:br>
            <a:r>
              <a:rPr lang="en-US" altLang="en-US" b="0"/>
              <a:t>spatial </a:t>
            </a:r>
            <a:r>
              <a:rPr lang="en-US" altLang="en-US"/>
              <a:t>recall</a:t>
            </a:r>
            <a:endParaRPr lang="en-US" altLang="en-US"/>
          </a:p>
        </p:txBody>
      </p:sp>
      <p:sp>
        <p:nvSpPr>
          <p:cNvPr id="3" name="Content Placeholder 2"/>
          <p:cNvSpPr>
            <a:spLocks noGrp="1"/>
          </p:cNvSpPr>
          <p:nvPr>
            <p:ph idx="1"/>
          </p:nvPr>
        </p:nvSpPr>
        <p:spPr>
          <a:xfrm>
            <a:off x="685800" y="2124710"/>
            <a:ext cx="8042910" cy="3742690"/>
          </a:xfrm>
        </p:spPr>
        <p:txBody>
          <a:bodyPr/>
          <a:p>
            <a:r>
              <a:rPr lang="en-US" altLang="en-US"/>
              <a:t>People take advantage of </a:t>
            </a:r>
            <a:r>
              <a:rPr lang="en-US" altLang="en-US" b="1"/>
              <a:t>statistical contingencies</a:t>
            </a:r>
            <a:r>
              <a:rPr lang="en-US" altLang="en-US"/>
              <a:t> to enhance memory</a:t>
            </a:r>
            <a:br>
              <a:rPr lang="en-US" altLang="en-US"/>
            </a:br>
            <a:r>
              <a:rPr lang="en-US" altLang="en-US" sz="2000">
                <a:solidFill>
                  <a:schemeClr val="tx1">
                    <a:lumMod val="60000"/>
                    <a:lumOff val="40000"/>
                  </a:schemeClr>
                </a:solidFill>
              </a:rPr>
              <a:t>[Roediger &amp; McDermott 1995; DuBrow et al. 2017; Huttenlocher et al. 1991; Orhan and Jacobs, 2013; Brady &amp; Tenenbaum, 2013]</a:t>
            </a:r>
            <a:endParaRPr lang="en-US" altLang="en-US" sz="2000">
              <a:solidFill>
                <a:schemeClr val="tx1">
                  <a:lumMod val="60000"/>
                  <a:lumOff val="40000"/>
                </a:schemeClr>
              </a:solidFill>
            </a:endParaRPr>
          </a:p>
          <a:p>
            <a:r>
              <a:rPr lang="en-US" altLang="en-US">
                <a:solidFill>
                  <a:schemeClr val="tx1"/>
                </a:solidFill>
              </a:rPr>
              <a:t>What about when the statistical contingencies </a:t>
            </a:r>
            <a:r>
              <a:rPr lang="en-US" altLang="en-US" b="1">
                <a:solidFill>
                  <a:schemeClr val="tx1"/>
                </a:solidFill>
              </a:rPr>
              <a:t>change</a:t>
            </a:r>
            <a:r>
              <a:rPr lang="en-US" altLang="en-US">
                <a:solidFill>
                  <a:schemeClr val="tx1"/>
                </a:solidFill>
              </a:rPr>
              <a:t>?</a:t>
            </a:r>
            <a:endParaRPr lang="en-US" altLang="en-US">
              <a:solidFill>
                <a:schemeClr val="tx1"/>
              </a:solidFill>
            </a:endParaRPr>
          </a:p>
          <a:p>
            <a:r>
              <a:rPr lang="en-US" altLang="en-US">
                <a:solidFill>
                  <a:schemeClr val="tx1"/>
                </a:solidFill>
              </a:rPr>
              <a:t>Immediate </a:t>
            </a:r>
            <a:r>
              <a:rPr lang="en-US" altLang="en-US" b="1">
                <a:solidFill>
                  <a:schemeClr val="tx1"/>
                </a:solidFill>
              </a:rPr>
              <a:t>spatial recall</a:t>
            </a:r>
            <a:r>
              <a:rPr lang="en-US" altLang="en-US">
                <a:solidFill>
                  <a:schemeClr val="tx1"/>
                </a:solidFill>
              </a:rPr>
              <a:t> task with multiple uncued clusters</a:t>
            </a:r>
            <a:endParaRPr lang="en-US" altLang="en-US">
              <a:solidFill>
                <a:schemeClr val="tx1"/>
              </a:solidFill>
            </a:endParaRPr>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0">
                <a:sym typeface="+mn-ea"/>
              </a:rPr>
              <a:t>Looking for </a:t>
            </a:r>
            <a:r>
              <a:rPr lang="en-US" altLang="en-US">
                <a:sym typeface="+mn-ea"/>
              </a:rPr>
              <a:t>contexts</a:t>
            </a:r>
            <a:r>
              <a:rPr lang="en-US" altLang="en-US" b="0">
                <a:sym typeface="+mn-ea"/>
              </a:rPr>
              <a:t>: task</a:t>
            </a:r>
            <a:br>
              <a:rPr lang="en-US" altLang="en-US"/>
            </a:br>
            <a:endParaRPr 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7" name="Text Box 6"/>
          <p:cNvSpPr txBox="1"/>
          <p:nvPr/>
        </p:nvSpPr>
        <p:spPr>
          <a:xfrm>
            <a:off x="685800" y="1223010"/>
            <a:ext cx="4749800" cy="460375"/>
          </a:xfrm>
          <a:prstGeom prst="rect">
            <a:avLst/>
          </a:prstGeom>
          <a:noFill/>
        </p:spPr>
        <p:txBody>
          <a:bodyPr wrap="none" rtlCol="0" anchor="t">
            <a:spAutoFit/>
          </a:bodyPr>
          <a:p>
            <a:r>
              <a:rPr lang="en-US" altLang="en-US">
                <a:solidFill>
                  <a:schemeClr val="tx1">
                    <a:lumMod val="60000"/>
                    <a:lumOff val="40000"/>
                  </a:schemeClr>
                </a:solidFill>
                <a:sym typeface="+mn-ea"/>
              </a:rPr>
              <a:t>[Robbins, Hemmer, &amp; Tang, 2014]</a:t>
            </a:r>
            <a:endParaRPr lang="en-US" altLang="en-US">
              <a:solidFill>
                <a:schemeClr val="tx1">
                  <a:lumMod val="60000"/>
                  <a:lumOff val="40000"/>
                </a:schemeClr>
              </a:solidFill>
              <a:sym typeface="+mn-ea"/>
            </a:endParaRPr>
          </a:p>
        </p:txBody>
      </p:sp>
      <p:sp>
        <p:nvSpPr>
          <p:cNvPr id="3" name="Text Box 2"/>
          <p:cNvSpPr txBox="1"/>
          <p:nvPr/>
        </p:nvSpPr>
        <p:spPr>
          <a:xfrm>
            <a:off x="730885" y="1960880"/>
            <a:ext cx="8042275" cy="460375"/>
          </a:xfrm>
          <a:prstGeom prst="rect">
            <a:avLst/>
          </a:prstGeom>
          <a:noFill/>
        </p:spPr>
        <p:txBody>
          <a:bodyPr wrap="none" rtlCol="0">
            <a:spAutoFit/>
          </a:bodyPr>
          <a:p>
            <a:r>
              <a:rPr lang="en-US" altLang="en-US"/>
              <a:t>Immediate recal of location (with mask and distractor task)</a:t>
            </a:r>
            <a:endParaRPr lang="en-US" altLang="en-US"/>
          </a:p>
        </p:txBody>
      </p:sp>
      <p:pic>
        <p:nvPicPr>
          <p:cNvPr id="6" name="clustered">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47345" y="3000375"/>
            <a:ext cx="5427980" cy="3618865"/>
          </a:xfrm>
          <a:prstGeom prst="rect">
            <a:avLst/>
          </a:prstGeom>
        </p:spPr>
      </p:pic>
      <p:pic>
        <p:nvPicPr>
          <p:cNvPr id="5" name="Content Placeholder 4"/>
          <p:cNvPicPr>
            <a:picLocks noChangeAspect="1"/>
          </p:cNvPicPr>
          <p:nvPr>
            <p:ph idx="1"/>
          </p:nvPr>
        </p:nvPicPr>
        <p:blipFill>
          <a:blip r:embed="rId4"/>
          <a:srcRect l="1047"/>
          <a:stretch>
            <a:fillRect/>
          </a:stretch>
        </p:blipFill>
        <p:spPr>
          <a:xfrm>
            <a:off x="767080" y="2378710"/>
            <a:ext cx="7691120" cy="40919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additive="base">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1" fill="hold" display="1">
                  <p:stCondLst>
                    <p:cond delay="indefinite"/>
                  </p:stCondLst>
                  <p:endCondLst>
                    <p:cond evt="onNext">
                      <p:tgtEl>
                        <p:sldTgt/>
                      </p:tgtEl>
                    </p:cond>
                    <p:cond evt="onPrev">
                      <p:tgtEl>
                        <p:sldTgt/>
                      </p:tgtEl>
                    </p:cond>
                  </p:endCondLst>
                </p:cTn>
                <p:tgtEl>
                  <p:spTgt spid="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609600"/>
            <a:ext cx="8143875" cy="1143000"/>
          </a:xfrm>
        </p:spPr>
        <p:txBody>
          <a:bodyPr/>
          <a:p>
            <a:r>
              <a:rPr lang="en-US" altLang="en-US" b="0">
                <a:sym typeface="+mn-ea"/>
              </a:rPr>
              <a:t>Looking for </a:t>
            </a:r>
            <a:r>
              <a:rPr lang="en-US" altLang="en-US">
                <a:sym typeface="+mn-ea"/>
              </a:rPr>
              <a:t>contexts</a:t>
            </a:r>
            <a:r>
              <a:rPr lang="en-US" altLang="en-US" b="0">
                <a:sym typeface="+mn-ea"/>
              </a:rPr>
              <a:t>: </a:t>
            </a:r>
            <a:r>
              <a:rPr lang="en-US" altLang="en-US" b="0"/>
              <a:t>model</a:t>
            </a:r>
            <a:endParaRPr lang="en-US" altLang="en-US" b="0"/>
          </a:p>
        </p:txBody>
      </p:sp>
      <p:sp>
        <p:nvSpPr>
          <p:cNvPr id="3" name="Content Placeholder 2"/>
          <p:cNvSpPr>
            <a:spLocks noGrp="1"/>
          </p:cNvSpPr>
          <p:nvPr>
            <p:ph idx="1"/>
          </p:nvPr>
        </p:nvSpPr>
        <p:spPr>
          <a:xfrm>
            <a:off x="685800" y="1981200"/>
            <a:ext cx="7772400" cy="4114800"/>
          </a:xfrm>
        </p:spPr>
        <p:txBody>
          <a:bodyPr/>
          <a:p>
            <a:r>
              <a:rPr lang="en-US" altLang="en-US"/>
              <a:t>Model infers clusters via Bayesian non-parametric clustering</a:t>
            </a:r>
            <a:endParaRPr lang="en-US" altLang="en-US"/>
          </a:p>
          <a:p>
            <a:pPr lvl="1"/>
            <a:r>
              <a:rPr lang="en-US" altLang="en-US"/>
              <a:t>“Sticky” Dirichlet process prior</a:t>
            </a:r>
            <a:endParaRPr lang="en-US" altLang="en-US"/>
          </a:p>
          <a:p>
            <a:pPr lvl="1"/>
            <a:r>
              <a:rPr lang="en-US" altLang="en-US"/>
              <a:t>Prefer to cluster similar observations together</a:t>
            </a:r>
            <a:endParaRPr lang="en-US" altLang="en-US"/>
          </a:p>
          <a:p>
            <a:pPr lvl="0"/>
            <a:r>
              <a:rPr lang="en-US" altLang="en-US">
                <a:sym typeface="+mn-ea"/>
              </a:rPr>
              <a:t>Recalled location combines </a:t>
            </a:r>
            <a:r>
              <a:rPr lang="en-US" altLang="en-US" b="1">
                <a:sym typeface="+mn-ea"/>
              </a:rPr>
              <a:t>noisy memory trace </a:t>
            </a:r>
            <a:r>
              <a:rPr lang="en-US" altLang="en-US">
                <a:sym typeface="+mn-ea"/>
              </a:rPr>
              <a:t>with </a:t>
            </a:r>
            <a:r>
              <a:rPr lang="en-US" altLang="en-US" b="1">
                <a:sym typeface="+mn-ea"/>
              </a:rPr>
              <a:t>inferred cluster</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
        <p:nvSpPr>
          <p:cNvPr id="7" name="Text Box 6"/>
          <p:cNvSpPr txBox="1"/>
          <p:nvPr/>
        </p:nvSpPr>
        <p:spPr>
          <a:xfrm>
            <a:off x="685800" y="1223010"/>
            <a:ext cx="4468495" cy="460375"/>
          </a:xfrm>
          <a:prstGeom prst="rect">
            <a:avLst/>
          </a:prstGeom>
          <a:noFill/>
        </p:spPr>
        <p:txBody>
          <a:bodyPr wrap="none" rtlCol="0" anchor="t">
            <a:spAutoFit/>
          </a:bodyPr>
          <a:p>
            <a:r>
              <a:rPr lang="en-US" altLang="en-US">
                <a:solidFill>
                  <a:schemeClr val="tx1">
                    <a:lumMod val="60000"/>
                    <a:lumOff val="40000"/>
                  </a:schemeClr>
                </a:solidFill>
                <a:sym typeface="+mn-ea"/>
              </a:rPr>
              <a:t>[Kleinschmidt &amp; Hemmer, 2019]</a:t>
            </a:r>
            <a:endParaRPr lang="en-US" altLang="en-US">
              <a:solidFill>
                <a:schemeClr val="tx1">
                  <a:lumMod val="60000"/>
                  <a:lumOff val="40000"/>
                </a:schemeClr>
              </a:solidFill>
              <a:sym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descr="webster-and-macleod-2011.pd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5400" y="778835"/>
            <a:ext cx="6629400" cy="5164765"/>
          </a:xfrm>
          <a:prstGeom prst="rect">
            <a:avLst/>
          </a:prstGeom>
        </p:spPr>
      </p:pic>
      <p:sp>
        <p:nvSpPr>
          <p:cNvPr id="6" name="TextBox 5"/>
          <p:cNvSpPr txBox="1"/>
          <p:nvPr/>
        </p:nvSpPr>
        <p:spPr>
          <a:xfrm>
            <a:off x="228600" y="6172200"/>
            <a:ext cx="3971610" cy="461665"/>
          </a:xfrm>
          <a:prstGeom prst="rect">
            <a:avLst/>
          </a:prstGeom>
          <a:noFill/>
        </p:spPr>
        <p:txBody>
          <a:bodyPr wrap="none" rtlCol="0">
            <a:spAutoFit/>
          </a:bodyPr>
          <a:lstStyle/>
          <a:p>
            <a:r>
              <a:rPr lang="en-US" dirty="0" smtClean="0"/>
              <a:t>[Webster &amp; MacLeod, 2011]</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0"/>
              <a:t>Looking for </a:t>
            </a:r>
            <a:r>
              <a:rPr lang="en-US" altLang="en-US"/>
              <a:t>contexts:</a:t>
            </a:r>
            <a:br>
              <a:rPr lang="en-US" altLang="en-US" b="0"/>
            </a:br>
            <a:r>
              <a:rPr lang="en-US" altLang="en-US" b="0"/>
              <a:t>inferred contexts</a:t>
            </a:r>
            <a:endParaRPr lang="en-US" altLang="en-US" b="0"/>
          </a:p>
        </p:txBody>
      </p:sp>
      <p:pic>
        <p:nvPicPr>
          <p:cNvPr id="6" name="Content Placeholder 5" descr="cogsci_assign-mats_1-1"/>
          <p:cNvPicPr>
            <a:picLocks noChangeAspect="1"/>
          </p:cNvPicPr>
          <p:nvPr>
            <p:ph idx="1"/>
          </p:nvPr>
        </p:nvPicPr>
        <p:blipFill>
          <a:blip r:embed="rId1"/>
          <a:srcRect t="9850"/>
          <a:stretch>
            <a:fillRect/>
          </a:stretch>
        </p:blipFill>
        <p:spPr>
          <a:xfrm>
            <a:off x="761365" y="2508250"/>
            <a:ext cx="7620000" cy="3434715"/>
          </a:xfrm>
          <a:prstGeom prst="rect">
            <a:avLst/>
          </a:prstGeom>
        </p:spPr>
      </p:pic>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7" name="Content Placeholder 4"/>
          <p:cNvPicPr>
            <a:picLocks noChangeAspect="1"/>
          </p:cNvPicPr>
          <p:nvPr/>
        </p:nvPicPr>
        <p:blipFill>
          <a:blip r:embed="rId2"/>
          <a:srcRect l="52672" t="12709"/>
          <a:stretch>
            <a:fillRect/>
          </a:stretch>
        </p:blipFill>
        <p:spPr>
          <a:xfrm>
            <a:off x="4887595" y="2132965"/>
            <a:ext cx="3678555" cy="3571875"/>
          </a:xfrm>
          <a:prstGeom prst="rect">
            <a:avLst/>
          </a:prstGeom>
          <a:noFill/>
          <a:ln w="9525">
            <a:noFill/>
            <a:miter lim="800000"/>
            <a:headEnd/>
            <a:tailEnd/>
          </a:ln>
        </p:spPr>
      </p:pic>
      <p:sp>
        <p:nvSpPr>
          <p:cNvPr id="8" name="Text Box 7"/>
          <p:cNvSpPr txBox="1"/>
          <p:nvPr/>
        </p:nvSpPr>
        <p:spPr>
          <a:xfrm>
            <a:off x="5814695" y="2063750"/>
            <a:ext cx="1639570" cy="398780"/>
          </a:xfrm>
          <a:prstGeom prst="rect">
            <a:avLst/>
          </a:prstGeom>
          <a:noFill/>
        </p:spPr>
        <p:txBody>
          <a:bodyPr wrap="none" rtlCol="0">
            <a:spAutoFit/>
          </a:bodyPr>
          <a:p>
            <a:r>
              <a:rPr lang="en-US" altLang="en-US" sz="2000">
                <a:solidFill>
                  <a:schemeClr val="tx2"/>
                </a:solidFill>
              </a:rPr>
              <a:t>True clusters</a:t>
            </a:r>
            <a:endParaRPr lang="en-US" altLang="en-US" sz="2000">
              <a:solidFill>
                <a:schemeClr val="tx2"/>
              </a:solidFill>
            </a:endParaRPr>
          </a:p>
        </p:txBody>
      </p:sp>
      <p:sp>
        <p:nvSpPr>
          <p:cNvPr id="10" name="Text Box 9"/>
          <p:cNvSpPr txBox="1"/>
          <p:nvPr/>
        </p:nvSpPr>
        <p:spPr>
          <a:xfrm>
            <a:off x="685800" y="2063750"/>
            <a:ext cx="4300220" cy="398780"/>
          </a:xfrm>
          <a:prstGeom prst="rect">
            <a:avLst/>
          </a:prstGeom>
          <a:noFill/>
        </p:spPr>
        <p:txBody>
          <a:bodyPr wrap="none" rtlCol="0">
            <a:spAutoFit/>
          </a:bodyPr>
          <a:p>
            <a:r>
              <a:rPr lang="en-US" altLang="en-US" sz="2000">
                <a:solidFill>
                  <a:schemeClr val="tx2"/>
                </a:solidFill>
              </a:rPr>
              <a:t>Inferred cluster assignment similarity</a:t>
            </a:r>
            <a:endParaRPr lang="en-US" altLang="en-US" sz="2000">
              <a:solidFill>
                <a:schemeClr val="tx2"/>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0"/>
              <a:t>Looking for </a:t>
            </a:r>
            <a:r>
              <a:rPr lang="en-US" altLang="en-US"/>
              <a:t>contexts: </a:t>
            </a:r>
            <a:r>
              <a:rPr lang="en-US" altLang="en-US" b="0"/>
              <a:t>behavior vs. </a:t>
            </a:r>
            <a:r>
              <a:rPr lang="en-US" altLang="en-US" b="0">
                <a:solidFill>
                  <a:srgbClr val="009AF9"/>
                </a:solidFill>
              </a:rPr>
              <a:t>model</a:t>
            </a:r>
            <a:endParaRPr lang="en-US" altLang="en-US" b="0">
              <a:solidFill>
                <a:srgbClr val="009AF9"/>
              </a:solidFill>
            </a:endParaRPr>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pic>
        <p:nvPicPr>
          <p:cNvPr id="8" name="Content Placeholder 7" descr="/home/dave/work/dots-location-memory-pernille/cogsci19/figures/cogsci_example-subj-recall_1-1.pngcogsci_example-subj-recall_1-1"/>
          <p:cNvPicPr>
            <a:picLocks noChangeAspect="1"/>
          </p:cNvPicPr>
          <p:nvPr>
            <p:ph idx="1"/>
          </p:nvPr>
        </p:nvPicPr>
        <p:blipFill>
          <a:blip r:embed="rId1"/>
          <a:srcRect/>
          <a:stretch>
            <a:fillRect/>
          </a:stretch>
        </p:blipFill>
        <p:spPr>
          <a:xfrm>
            <a:off x="-955357" y="2058035"/>
            <a:ext cx="5520055" cy="3680460"/>
          </a:xfrm>
          <a:prstGeom prst="rect">
            <a:avLst/>
          </a:prstGeom>
        </p:spPr>
      </p:pic>
      <p:pic>
        <p:nvPicPr>
          <p:cNvPr id="5" name="Picture 4" descr="cogsci_cosinesim-by-param_1-1"/>
          <p:cNvPicPr>
            <a:picLocks noChangeAspect="1"/>
          </p:cNvPicPr>
          <p:nvPr/>
        </p:nvPicPr>
        <p:blipFill>
          <a:blip r:embed="rId2"/>
          <a:stretch>
            <a:fillRect/>
          </a:stretch>
        </p:blipFill>
        <p:spPr>
          <a:xfrm>
            <a:off x="3930015" y="2167255"/>
            <a:ext cx="5191125" cy="34613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0"/>
              <a:t>Looking for </a:t>
            </a:r>
            <a:r>
              <a:rPr lang="en-US" altLang="en-US"/>
              <a:t>contexts</a:t>
            </a:r>
            <a:endParaRPr lang="en-US" altLang="en-US"/>
          </a:p>
        </p:txBody>
      </p:sp>
      <p:sp>
        <p:nvSpPr>
          <p:cNvPr id="3" name="Content Placeholder 2"/>
          <p:cNvSpPr>
            <a:spLocks noGrp="1"/>
          </p:cNvSpPr>
          <p:nvPr>
            <p:ph idx="1"/>
          </p:nvPr>
        </p:nvSpPr>
        <p:spPr/>
        <p:txBody>
          <a:bodyPr/>
          <a:p>
            <a:r>
              <a:rPr lang="en-US" altLang="en-US"/>
              <a:t>People act like they're </a:t>
            </a:r>
            <a:r>
              <a:rPr lang="en-US" altLang="en-US" b="1"/>
              <a:t>looking </a:t>
            </a:r>
            <a:r>
              <a:rPr lang="en-US" altLang="en-US"/>
              <a:t>for changes in context</a:t>
            </a:r>
            <a:endParaRPr lang="en-US" altLang="en-US"/>
          </a:p>
          <a:p>
            <a:r>
              <a:rPr lang="en-US" altLang="en-US"/>
              <a:t>And use context-specific statistics to guide recall</a:t>
            </a:r>
            <a:endParaRPr lang="en-US"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85800" y="1143000"/>
            <a:ext cx="7801610" cy="4114800"/>
          </a:xfrm>
        </p:spPr>
        <p:txBody>
          <a:bodyPr/>
          <a:p>
            <a:pPr marL="0" indent="0">
              <a:buNone/>
            </a:pPr>
            <a:r>
              <a:rPr lang="x-none" altLang="en-US" sz="4000">
                <a:solidFill>
                  <a:schemeClr val="tx2"/>
                </a:solidFill>
                <a:sym typeface="+mn-ea"/>
              </a:rPr>
              <a:t>Effective inference in a </a:t>
            </a:r>
            <a:br>
              <a:rPr lang="x-none" altLang="en-US" sz="4000">
                <a:solidFill>
                  <a:schemeClr val="tx2"/>
                </a:solidFill>
                <a:sym typeface="+mn-ea"/>
              </a:rPr>
            </a:br>
            <a:r>
              <a:rPr lang="x-none" altLang="en-US" sz="4000" b="1">
                <a:solidFill>
                  <a:schemeClr val="tx2"/>
                </a:solidFill>
                <a:sym typeface="+mn-ea"/>
              </a:rPr>
              <a:t>variable world</a:t>
            </a:r>
            <a:r>
              <a:rPr lang="x-none" altLang="en-US" sz="4000">
                <a:solidFill>
                  <a:schemeClr val="tx2"/>
                </a:solidFill>
                <a:sym typeface="+mn-ea"/>
              </a:rPr>
              <a:t> </a:t>
            </a:r>
            <a:r>
              <a:rPr lang="en-US" altLang="x-none" sz="4000">
                <a:solidFill>
                  <a:schemeClr val="tx2"/>
                </a:solidFill>
                <a:sym typeface="+mn-ea"/>
              </a:rPr>
              <a:t>requires </a:t>
            </a:r>
            <a:r>
              <a:rPr lang="en-US" altLang="x-none" sz="4000">
                <a:solidFill>
                  <a:schemeClr val="tx2"/>
                </a:solidFill>
              </a:rPr>
              <a:t>inference</a:t>
            </a:r>
            <a:r>
              <a:rPr lang="x-none" altLang="en-US" sz="4000">
                <a:solidFill>
                  <a:schemeClr val="tx2"/>
                </a:solidFill>
              </a:rPr>
              <a:t> at </a:t>
            </a:r>
            <a:r>
              <a:rPr lang="en-US" altLang="x-none" sz="4000" b="1">
                <a:solidFill>
                  <a:schemeClr val="tx2"/>
                </a:solidFill>
              </a:rPr>
              <a:t>multiple </a:t>
            </a:r>
            <a:r>
              <a:rPr lang="x-none" altLang="en-US" sz="4000" b="1">
                <a:solidFill>
                  <a:schemeClr val="tx2"/>
                </a:solidFill>
              </a:rPr>
              <a:t>levels</a:t>
            </a:r>
            <a:r>
              <a:rPr lang="x-none" altLang="en-US" sz="4000">
                <a:solidFill>
                  <a:schemeClr val="tx2"/>
                </a:solidFill>
              </a:rPr>
              <a:t>:</a:t>
            </a:r>
            <a:endParaRPr lang="x-none" altLang="en-US" sz="4000">
              <a:solidFill>
                <a:schemeClr val="tx2"/>
              </a:solidFill>
            </a:endParaRPr>
          </a:p>
          <a:p>
            <a:pPr marL="0" indent="0">
              <a:buNone/>
            </a:pPr>
            <a:endParaRPr lang="x-none" altLang="en-US" sz="4000"/>
          </a:p>
          <a:p>
            <a:r>
              <a:rPr lang="x-none" altLang="en-US"/>
              <a:t>About </a:t>
            </a:r>
            <a:r>
              <a:rPr lang="x-none" altLang="en-US" b="1"/>
              <a:t>stimuli</a:t>
            </a:r>
            <a:r>
              <a:rPr lang="x-none" altLang="en-US"/>
              <a:t> (cues)</a:t>
            </a:r>
            <a:endParaRPr lang="x-none" altLang="en-US"/>
          </a:p>
          <a:p>
            <a:r>
              <a:rPr lang="x-none" altLang="en-US"/>
              <a:t>About </a:t>
            </a:r>
            <a:r>
              <a:rPr lang="x-none" altLang="en-US" b="1"/>
              <a:t>distributions</a:t>
            </a:r>
            <a:r>
              <a:rPr lang="x-none" altLang="en-US"/>
              <a:t> (accents)</a:t>
            </a:r>
            <a:endParaRPr lang="x-none" altLang="en-US"/>
          </a:p>
          <a:p>
            <a:pPr algn="l"/>
            <a:r>
              <a:rPr lang="x-none" altLang="en-US"/>
              <a:t>About </a:t>
            </a:r>
            <a:r>
              <a:rPr lang="x-none" altLang="en-US" b="1"/>
              <a:t>contexts</a:t>
            </a:r>
            <a:r>
              <a:rPr lang="x-none" altLang="en-US"/>
              <a:t> (type of talker)</a:t>
            </a:r>
            <a:endParaRPr lang="x-none" altLang="en-US"/>
          </a:p>
        </p:txBody>
      </p:sp>
      <p:sp>
        <p:nvSpPr>
          <p:cNvPr id="4" name="Slide Number Placeholder 3"/>
          <p:cNvSpPr>
            <a:spLocks noGrp="1"/>
          </p:cNvSpPr>
          <p:nvPr>
            <p:ph type="sldNum" sz="quarter" idx="12"/>
          </p:nvPr>
        </p:nvSpPr>
        <p:spPr/>
        <p:txBody>
          <a:bodyPr/>
          <a:p>
            <a:fld id="{5F80C8D4-EBF1-459B-B948-4CDFA6C62824}" type="slidenum">
              <a:rPr lang="en-US"/>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pic>
        <p:nvPicPr>
          <p:cNvPr id="5" name="Picture 4" descr="PosterHall1.jpg"/>
          <p:cNvPicPr>
            <a:picLocks noChangeAspect="1"/>
          </p:cNvPicPr>
          <p:nvPr/>
        </p:nvPicPr>
        <p:blipFill rotWithShape="1">
          <a:blip r:embed="rId1">
            <a:extLst>
              <a:ext uri="{28A0092B-C50C-407E-A947-70E740481C1C}">
                <a14:useLocalDpi xmlns:a14="http://schemas.microsoft.com/office/drawing/2010/main" val="0"/>
              </a:ext>
            </a:extLst>
          </a:blip>
          <a:srcRect l="7353" r="4413" b="736"/>
          <a:stretch>
            <a:fillRect/>
          </a:stretch>
        </p:blipFill>
        <p:spPr>
          <a:xfrm>
            <a:off x="1" y="0"/>
            <a:ext cx="9144000" cy="6858000"/>
          </a:xfrm>
          <a:prstGeom prst="rect">
            <a:avLst/>
          </a:prstGeom>
        </p:spPr>
      </p:pic>
      <p:grpSp>
        <p:nvGrpSpPr>
          <p:cNvPr id="3" name="Group 2"/>
          <p:cNvGrpSpPr/>
          <p:nvPr/>
        </p:nvGrpSpPr>
        <p:grpSpPr>
          <a:xfrm>
            <a:off x="135890" y="1445260"/>
            <a:ext cx="2002790" cy="2487295"/>
            <a:chOff x="202" y="2276"/>
            <a:chExt cx="3154" cy="3917"/>
          </a:xfrm>
        </p:grpSpPr>
        <p:grpSp>
          <p:nvGrpSpPr>
            <p:cNvPr id="12" name="Group 11"/>
            <p:cNvGrpSpPr/>
            <p:nvPr/>
          </p:nvGrpSpPr>
          <p:grpSpPr>
            <a:xfrm rot="0">
              <a:off x="202" y="2276"/>
              <a:ext cx="3155" cy="2103"/>
              <a:chOff x="0" y="1676400"/>
              <a:chExt cx="2590800" cy="1676400"/>
            </a:xfrm>
          </p:grpSpPr>
          <p:cxnSp>
            <p:nvCxnSpPr>
              <p:cNvPr id="9" name="Straight Connector 8"/>
              <p:cNvCxnSpPr/>
              <p:nvPr/>
            </p:nvCxnSpPr>
            <p:spPr bwMode="auto">
              <a:xfrm flipV="1">
                <a:off x="0" y="1676400"/>
                <a:ext cx="1828800" cy="1676400"/>
              </a:xfrm>
              <a:prstGeom prst="line">
                <a:avLst/>
              </a:prstGeom>
              <a:solidFill>
                <a:schemeClr val="accent1"/>
              </a:solidFill>
              <a:ln w="38100" cap="flat" cmpd="sng" algn="ctr">
                <a:solidFill>
                  <a:srgbClr val="FFFFFF"/>
                </a:solidFill>
                <a:prstDash val="solid"/>
                <a:round/>
                <a:headEnd type="none" w="med" len="med"/>
                <a:tailEnd type="none" w="med" len="med"/>
              </a:ln>
              <a:effectLst/>
            </p:spPr>
          </p:cxnSp>
          <p:cxnSp>
            <p:nvCxnSpPr>
              <p:cNvPr id="11" name="Straight Connector 10"/>
              <p:cNvCxnSpPr/>
              <p:nvPr/>
            </p:nvCxnSpPr>
            <p:spPr bwMode="auto">
              <a:xfrm>
                <a:off x="1828800" y="1676400"/>
                <a:ext cx="762000" cy="1676400"/>
              </a:xfrm>
              <a:prstGeom prst="line">
                <a:avLst/>
              </a:prstGeom>
              <a:solidFill>
                <a:schemeClr val="accent1"/>
              </a:solidFill>
              <a:ln w="38100" cap="flat" cmpd="sng" algn="ctr">
                <a:solidFill>
                  <a:srgbClr val="FFFFFF"/>
                </a:solidFill>
                <a:prstDash val="solid"/>
                <a:round/>
                <a:headEnd type="none" w="med" len="med"/>
                <a:tailEnd type="none" w="med" len="med"/>
              </a:ln>
              <a:effectLst/>
            </p:spPr>
          </p:cxnSp>
        </p:grpSp>
        <p:pic>
          <p:nvPicPr>
            <p:cNvPr id="2" name="Picture 1"/>
            <p:cNvPicPr>
              <a:picLocks noChangeAspect="1"/>
            </p:cNvPicPr>
            <p:nvPr/>
          </p:nvPicPr>
          <p:blipFill>
            <a:blip r:embed="rId2"/>
            <a:stretch>
              <a:fillRect/>
            </a:stretch>
          </p:blipFill>
          <p:spPr>
            <a:xfrm>
              <a:off x="320" y="4379"/>
              <a:ext cx="3025" cy="1815"/>
            </a:xfrm>
            <a:prstGeom prst="rect">
              <a:avLst/>
            </a:prstGeom>
          </p:spPr>
        </p:pic>
      </p:grpSp>
      <p:grpSp>
        <p:nvGrpSpPr>
          <p:cNvPr id="8" name="Group 7"/>
          <p:cNvGrpSpPr/>
          <p:nvPr/>
        </p:nvGrpSpPr>
        <p:grpSpPr>
          <a:xfrm>
            <a:off x="2180590" y="1414145"/>
            <a:ext cx="2974340" cy="2752090"/>
            <a:chOff x="3357" y="2227"/>
            <a:chExt cx="4684" cy="4334"/>
          </a:xfrm>
        </p:grpSpPr>
        <p:grpSp>
          <p:nvGrpSpPr>
            <p:cNvPr id="19" name="Group 18"/>
            <p:cNvGrpSpPr/>
            <p:nvPr/>
          </p:nvGrpSpPr>
          <p:grpSpPr>
            <a:xfrm rot="0">
              <a:off x="3357" y="2227"/>
              <a:ext cx="4684" cy="4253"/>
              <a:chOff x="1905000" y="1371600"/>
              <a:chExt cx="3733800" cy="3390165"/>
            </a:xfrm>
          </p:grpSpPr>
          <p:cxnSp>
            <p:nvCxnSpPr>
              <p:cNvPr id="16" name="Straight Connector 15"/>
              <p:cNvCxnSpPr/>
              <p:nvPr/>
            </p:nvCxnSpPr>
            <p:spPr bwMode="auto">
              <a:xfrm>
                <a:off x="1905000" y="1371600"/>
                <a:ext cx="1054615" cy="3390165"/>
              </a:xfrm>
              <a:prstGeom prst="line">
                <a:avLst/>
              </a:prstGeom>
              <a:solidFill>
                <a:schemeClr val="accent1"/>
              </a:solidFill>
              <a:ln w="38100" cap="flat" cmpd="sng" algn="ctr">
                <a:solidFill>
                  <a:srgbClr val="FFFFFF"/>
                </a:solidFill>
                <a:prstDash val="solid"/>
                <a:round/>
                <a:headEnd type="none" w="med" len="med"/>
                <a:tailEnd type="none" w="med" len="med"/>
              </a:ln>
              <a:effectLst/>
            </p:spPr>
          </p:cxnSp>
          <p:cxnSp>
            <p:nvCxnSpPr>
              <p:cNvPr id="18" name="Straight Connector 17"/>
              <p:cNvCxnSpPr/>
              <p:nvPr/>
            </p:nvCxnSpPr>
            <p:spPr bwMode="auto">
              <a:xfrm>
                <a:off x="1905000" y="1371600"/>
                <a:ext cx="3733800" cy="1752600"/>
              </a:xfrm>
              <a:prstGeom prst="line">
                <a:avLst/>
              </a:prstGeom>
              <a:solidFill>
                <a:schemeClr val="accent1"/>
              </a:solidFill>
              <a:ln w="38100" cap="flat" cmpd="sng" algn="ctr">
                <a:solidFill>
                  <a:srgbClr val="FFFFFF"/>
                </a:solidFill>
                <a:prstDash val="solid"/>
                <a:round/>
                <a:headEnd type="none" w="med" len="med"/>
                <a:tailEnd type="none" w="med" len="med"/>
              </a:ln>
              <a:effectLst/>
            </p:spPr>
          </p:cxnSp>
        </p:grpSp>
        <p:pic>
          <p:nvPicPr>
            <p:cNvPr id="7" name="Picture 6"/>
            <p:cNvPicPr>
              <a:picLocks noChangeAspect="1"/>
            </p:cNvPicPr>
            <p:nvPr/>
          </p:nvPicPr>
          <p:blipFill>
            <a:blip r:embed="rId3"/>
            <a:stretch>
              <a:fillRect/>
            </a:stretch>
          </p:blipFill>
          <p:spPr>
            <a:xfrm>
              <a:off x="4755" y="4379"/>
              <a:ext cx="3274" cy="2183"/>
            </a:xfrm>
            <a:prstGeom prst="rect">
              <a:avLst/>
            </a:prstGeom>
          </p:spPr>
        </p:pic>
      </p:grpSp>
      <p:grpSp>
        <p:nvGrpSpPr>
          <p:cNvPr id="15" name="Group 14"/>
          <p:cNvGrpSpPr/>
          <p:nvPr/>
        </p:nvGrpSpPr>
        <p:grpSpPr>
          <a:xfrm>
            <a:off x="3240405" y="1217930"/>
            <a:ext cx="5402580" cy="2242820"/>
            <a:chOff x="3859" y="2087"/>
            <a:chExt cx="8508" cy="3532"/>
          </a:xfrm>
        </p:grpSpPr>
        <p:grpSp>
          <p:nvGrpSpPr>
            <p:cNvPr id="26" name="Group 25"/>
            <p:cNvGrpSpPr/>
            <p:nvPr/>
          </p:nvGrpSpPr>
          <p:grpSpPr>
            <a:xfrm rot="0">
              <a:off x="3859" y="2087"/>
              <a:ext cx="8508" cy="3433"/>
              <a:chOff x="2362200" y="1295400"/>
              <a:chExt cx="6781800" cy="2736652"/>
            </a:xfrm>
          </p:grpSpPr>
          <p:cxnSp>
            <p:nvCxnSpPr>
              <p:cNvPr id="22" name="Straight Connector 21"/>
              <p:cNvCxnSpPr/>
              <p:nvPr/>
            </p:nvCxnSpPr>
            <p:spPr bwMode="auto">
              <a:xfrm>
                <a:off x="2362200" y="1295400"/>
                <a:ext cx="4113080" cy="2736652"/>
              </a:xfrm>
              <a:prstGeom prst="line">
                <a:avLst/>
              </a:prstGeom>
              <a:solidFill>
                <a:schemeClr val="accent1"/>
              </a:solidFill>
              <a:ln w="38100" cap="flat" cmpd="sng" algn="ctr">
                <a:solidFill>
                  <a:srgbClr val="FFFFFF"/>
                </a:solidFill>
                <a:prstDash val="solid"/>
                <a:round/>
                <a:headEnd type="none" w="med" len="med"/>
                <a:tailEnd type="none" w="med" len="med"/>
              </a:ln>
              <a:effectLst/>
            </p:spPr>
          </p:cxnSp>
          <p:cxnSp>
            <p:nvCxnSpPr>
              <p:cNvPr id="24" name="Straight Connector 23"/>
              <p:cNvCxnSpPr/>
              <p:nvPr/>
            </p:nvCxnSpPr>
            <p:spPr bwMode="auto">
              <a:xfrm>
                <a:off x="2362200" y="1295400"/>
                <a:ext cx="6781800" cy="1066800"/>
              </a:xfrm>
              <a:prstGeom prst="line">
                <a:avLst/>
              </a:prstGeom>
              <a:solidFill>
                <a:schemeClr val="accent1"/>
              </a:solidFill>
              <a:ln w="38100" cap="flat" cmpd="sng" algn="ctr">
                <a:solidFill>
                  <a:srgbClr val="FFFFFF"/>
                </a:solidFill>
                <a:prstDash val="solid"/>
                <a:round/>
                <a:headEnd type="none" w="med" len="med"/>
                <a:tailEnd type="none" w="med" len="med"/>
              </a:ln>
              <a:effectLst/>
            </p:spPr>
          </p:cxnSp>
        </p:grpSp>
        <p:pic>
          <p:nvPicPr>
            <p:cNvPr id="10" name="Picture 9"/>
            <p:cNvPicPr>
              <a:picLocks noChangeAspect="1"/>
            </p:cNvPicPr>
            <p:nvPr/>
          </p:nvPicPr>
          <p:blipFill>
            <a:blip r:embed="rId4"/>
            <a:stretch>
              <a:fillRect/>
            </a:stretch>
          </p:blipFill>
          <p:spPr>
            <a:xfrm>
              <a:off x="9076" y="3425"/>
              <a:ext cx="3291" cy="219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B6E4B8-3581-4EBC-9FE4-0D48241C9678}" type="slidenum">
              <a:rPr lang="en-US" smtClean="0"/>
            </a:fld>
            <a:endParaRPr lang="en-US"/>
          </a:p>
        </p:txBody>
      </p:sp>
      <p:pic>
        <p:nvPicPr>
          <p:cNvPr id="3" name="Picture 2" descr="nyc_street.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7909" y="-10981"/>
            <a:ext cx="10319818" cy="6883239"/>
          </a:xfrm>
          <a:prstGeom prst="rect">
            <a:avLst/>
          </a:prstGeom>
        </p:spPr>
      </p:pic>
      <p:grpSp>
        <p:nvGrpSpPr>
          <p:cNvPr id="7" name="Group 6"/>
          <p:cNvGrpSpPr/>
          <p:nvPr/>
        </p:nvGrpSpPr>
        <p:grpSpPr>
          <a:xfrm>
            <a:off x="685800" y="4953000"/>
            <a:ext cx="6400800" cy="1905000"/>
            <a:chOff x="685800" y="4953000"/>
            <a:chExt cx="6400800" cy="1905000"/>
          </a:xfrm>
        </p:grpSpPr>
        <p:sp>
          <p:nvSpPr>
            <p:cNvPr id="5" name="Oval 4"/>
            <p:cNvSpPr/>
            <p:nvPr/>
          </p:nvSpPr>
          <p:spPr bwMode="auto">
            <a:xfrm>
              <a:off x="685800" y="5105400"/>
              <a:ext cx="3276600" cy="1752600"/>
            </a:xfrm>
            <a:prstGeom prst="ellipse">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sp>
          <p:nvSpPr>
            <p:cNvPr id="6" name="Oval 5"/>
            <p:cNvSpPr/>
            <p:nvPr/>
          </p:nvSpPr>
          <p:spPr bwMode="auto">
            <a:xfrm>
              <a:off x="5943600" y="4953000"/>
              <a:ext cx="1143000" cy="838200"/>
            </a:xfrm>
            <a:prstGeom prst="ellipse">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grpSp>
      <p:sp>
        <p:nvSpPr>
          <p:cNvPr id="14" name="Explosion 2 13"/>
          <p:cNvSpPr/>
          <p:nvPr/>
        </p:nvSpPr>
        <p:spPr bwMode="auto">
          <a:xfrm>
            <a:off x="1447800" y="4191000"/>
            <a:ext cx="1447800" cy="838200"/>
          </a:xfrm>
          <a:prstGeom prst="irregularSeal2">
            <a:avLst/>
          </a:prstGeom>
          <a:noFill/>
          <a:ln w="57150" cap="flat" cmpd="sng" algn="ctr">
            <a:solidFill>
              <a:srgbClr val="00BA38"/>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grpSp>
        <p:nvGrpSpPr>
          <p:cNvPr id="18" name="Group 17"/>
          <p:cNvGrpSpPr/>
          <p:nvPr/>
        </p:nvGrpSpPr>
        <p:grpSpPr>
          <a:xfrm>
            <a:off x="2971800" y="4495800"/>
            <a:ext cx="6268786" cy="2559014"/>
            <a:chOff x="2971800" y="4495800"/>
            <a:chExt cx="6268786" cy="2559014"/>
          </a:xfrm>
        </p:grpSpPr>
        <p:grpSp>
          <p:nvGrpSpPr>
            <p:cNvPr id="12" name="Group 11"/>
            <p:cNvGrpSpPr/>
            <p:nvPr/>
          </p:nvGrpSpPr>
          <p:grpSpPr>
            <a:xfrm>
              <a:off x="2971800" y="6019800"/>
              <a:ext cx="4419600" cy="685800"/>
              <a:chOff x="2971800" y="6019800"/>
              <a:chExt cx="4419600" cy="685800"/>
            </a:xfrm>
          </p:grpSpPr>
          <p:cxnSp>
            <p:nvCxnSpPr>
              <p:cNvPr id="9" name="Straight Arrow Connector 8"/>
              <p:cNvCxnSpPr/>
              <p:nvPr/>
            </p:nvCxnSpPr>
            <p:spPr bwMode="auto">
              <a:xfrm flipV="1">
                <a:off x="2971800" y="6019800"/>
                <a:ext cx="4419600" cy="685800"/>
              </a:xfrm>
              <a:prstGeom prst="straightConnector1">
                <a:avLst/>
              </a:prstGeom>
              <a:solidFill>
                <a:schemeClr val="accent1"/>
              </a:solidFill>
              <a:ln w="57150" cap="flat" cmpd="sng" algn="ctr">
                <a:solidFill>
                  <a:schemeClr val="bg2"/>
                </a:solidFill>
                <a:prstDash val="solid"/>
                <a:round/>
                <a:headEnd type="arrow"/>
                <a:tailEnd type="arrow"/>
              </a:ln>
              <a:effectLst/>
            </p:spPr>
          </p:cxnSp>
          <p:cxnSp>
            <p:nvCxnSpPr>
              <p:cNvPr id="11" name="Straight Arrow Connector 10"/>
              <p:cNvCxnSpPr/>
              <p:nvPr/>
            </p:nvCxnSpPr>
            <p:spPr bwMode="auto">
              <a:xfrm flipH="1" flipV="1">
                <a:off x="3962400" y="6248400"/>
                <a:ext cx="3429000" cy="228600"/>
              </a:xfrm>
              <a:prstGeom prst="straightConnector1">
                <a:avLst/>
              </a:prstGeom>
              <a:solidFill>
                <a:schemeClr val="accent1"/>
              </a:solidFill>
              <a:ln w="76200" cap="flat" cmpd="sng" algn="ctr">
                <a:solidFill>
                  <a:srgbClr val="FF0000"/>
                </a:solidFill>
                <a:prstDash val="solid"/>
                <a:round/>
                <a:headEnd type="none" w="med" len="med"/>
                <a:tailEnd type="arrow"/>
              </a:ln>
              <a:effectLst/>
            </p:spPr>
          </p:cxnSp>
        </p:grpSp>
        <p:sp>
          <p:nvSpPr>
            <p:cNvPr id="15" name="Explosion 1 14"/>
            <p:cNvSpPr/>
            <p:nvPr/>
          </p:nvSpPr>
          <p:spPr bwMode="auto">
            <a:xfrm>
              <a:off x="7800594" y="4495800"/>
              <a:ext cx="553212" cy="737616"/>
            </a:xfrm>
            <a:prstGeom prst="irregularSeal1">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sp>
          <p:nvSpPr>
            <p:cNvPr id="16" name="Block Arc 15"/>
            <p:cNvSpPr/>
            <p:nvPr/>
          </p:nvSpPr>
          <p:spPr bwMode="auto">
            <a:xfrm rot="20192566">
              <a:off x="6960965" y="6064214"/>
              <a:ext cx="2279621" cy="990600"/>
            </a:xfrm>
            <a:prstGeom prst="blockArc">
              <a:avLst>
                <a:gd name="adj1" fmla="val 10800000"/>
                <a:gd name="adj2" fmla="val 20785146"/>
                <a:gd name="adj3" fmla="val 12244"/>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Helvetica" pitchFamily="124" charset="0"/>
                <a:ea typeface="MS PGothic" pitchFamily="124" charset="-128"/>
                <a:cs typeface="MS PGothic" pitchFamily="12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oth-taller.pdf"/>
          <p:cNvPicPr>
            <a:picLocks noGrp="1" noChangeAspect="1"/>
          </p:cNvPicPr>
          <p:nvPr>
            <p:ph idx="1"/>
          </p:nvPr>
        </p:nvPicPr>
        <p:blipFill>
          <a:blip r:embed="rId1">
            <a:extLst>
              <a:ext uri="{28A0092B-C50C-407E-A947-70E740481C1C}">
                <a14:useLocalDpi xmlns:a14="http://schemas.microsoft.com/office/drawing/2010/main" val="0"/>
              </a:ext>
            </a:extLst>
          </a:blip>
          <a:srcRect t="-6159" b="-6159"/>
          <a:stretch>
            <a:fillRect/>
          </a:stretch>
        </p:blipFill>
        <p:spPr>
          <a:xfrm>
            <a:off x="2912533" y="1143000"/>
            <a:ext cx="8348132" cy="44196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smtClean="0"/>
          </a:p>
        </p:txBody>
      </p:sp>
      <p:sp>
        <p:nvSpPr>
          <p:cNvPr id="6" name="Rectangle 5"/>
          <p:cNvSpPr/>
          <p:nvPr/>
        </p:nvSpPr>
        <p:spPr bwMode="auto">
          <a:xfrm>
            <a:off x="5867399" y="1371600"/>
            <a:ext cx="5486401" cy="42672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8" name="TextBox 7"/>
          <p:cNvSpPr txBox="1"/>
          <p:nvPr/>
        </p:nvSpPr>
        <p:spPr>
          <a:xfrm>
            <a:off x="838200" y="381000"/>
            <a:ext cx="7772400" cy="492443"/>
          </a:xfrm>
          <a:prstGeom prst="rect">
            <a:avLst/>
          </a:prstGeom>
          <a:noFill/>
          <a:ln>
            <a:noFill/>
          </a:ln>
        </p:spPr>
        <p:txBody>
          <a:bodyPr wrap="square" rtlCol="0">
            <a:spAutoFit/>
          </a:bodyPr>
          <a:lstStyle/>
          <a:p>
            <a:pPr algn="ctr"/>
            <a:r>
              <a:rPr lang="en-US" sz="2600" dirty="0" smtClean="0">
                <a:solidFill>
                  <a:srgbClr val="404040"/>
                </a:solidFill>
                <a:latin typeface="Arimo" panose="020B0604020202020204" pitchFamily="34" charset="0"/>
              </a:rPr>
              <a:t>‘The cat runs away from the dog’</a:t>
            </a:r>
            <a:endParaRPr lang="en-US" sz="2600" dirty="0" smtClean="0">
              <a:solidFill>
                <a:srgbClr val="404040"/>
              </a:solidFill>
              <a:latin typeface="Arimo" panose="020B0604020202020204" pitchFamily="34" charset="0"/>
            </a:endParaRPr>
          </a:p>
        </p:txBody>
      </p:sp>
      <p:pic>
        <p:nvPicPr>
          <p:cNvPr id="10" name="Picture 9" descr="wave.eps"/>
          <p:cNvPicPr>
            <a:picLocks noChangeAspect="1"/>
          </p:cNvPicPr>
          <p:nvPr/>
        </p:nvPicPr>
        <p:blipFill>
          <a:blip r:embed="rId2"/>
          <a:stretch>
            <a:fillRect/>
          </a:stretch>
        </p:blipFill>
        <p:spPr>
          <a:xfrm flipV="1">
            <a:off x="2971800" y="5562600"/>
            <a:ext cx="3390900" cy="1327654"/>
          </a:xfrm>
          <a:prstGeom prst="rect">
            <a:avLst/>
          </a:prstGeom>
        </p:spPr>
      </p:pic>
      <p:cxnSp>
        <p:nvCxnSpPr>
          <p:cNvPr id="11" name="Straight Arrow Connector 10"/>
          <p:cNvCxnSpPr/>
          <p:nvPr/>
        </p:nvCxnSpPr>
        <p:spPr bwMode="auto">
          <a:xfrm flipH="1" flipV="1">
            <a:off x="4419600" y="914399"/>
            <a:ext cx="1669" cy="609601"/>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cxnSp>
        <p:nvCxnSpPr>
          <p:cNvPr id="14" name="Straight Arrow Connector 13"/>
          <p:cNvCxnSpPr/>
          <p:nvPr/>
        </p:nvCxnSpPr>
        <p:spPr bwMode="auto">
          <a:xfrm flipH="1" flipV="1">
            <a:off x="4419600" y="5334000"/>
            <a:ext cx="1669" cy="609601"/>
          </a:xfrm>
          <a:prstGeom prst="straightConnector1">
            <a:avLst/>
          </a:prstGeom>
          <a:solidFill>
            <a:schemeClr val="accent1"/>
          </a:solidFill>
          <a:ln w="107950" cap="flat" cmpd="sng" algn="ctr">
            <a:solidFill>
              <a:srgbClr val="000000"/>
            </a:solidFill>
            <a:prstDash val="solid"/>
            <a:round/>
            <a:headEnd type="none" w="med" len="med"/>
            <a:tailEnd type="none" w="med" len="med"/>
          </a:ln>
          <a:effectLst/>
        </p:spPr>
      </p:cxnSp>
      <p:sp>
        <p:nvSpPr>
          <p:cNvPr id="17" name="Rectangle 16"/>
          <p:cNvSpPr/>
          <p:nvPr/>
        </p:nvSpPr>
        <p:spPr bwMode="auto">
          <a:xfrm>
            <a:off x="2895600" y="3733800"/>
            <a:ext cx="2362200" cy="15240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endParaRPr>
          </a:p>
        </p:txBody>
      </p:sp>
      <p:sp>
        <p:nvSpPr>
          <p:cNvPr id="12" name="TextBox 11"/>
          <p:cNvSpPr txBox="1"/>
          <p:nvPr/>
        </p:nvSpPr>
        <p:spPr>
          <a:xfrm>
            <a:off x="609600" y="-61277"/>
            <a:ext cx="7845425" cy="2164080"/>
          </a:xfrm>
          <a:prstGeom prst="rect">
            <a:avLst/>
          </a:prstGeom>
          <a:solidFill>
            <a:schemeClr val="bg2">
              <a:alpha val="75000"/>
            </a:schemeClr>
          </a:solidFill>
        </p:spPr>
        <p:txBody>
          <a:bodyPr wrap="square" rtlCol="0" anchor="ctr">
            <a:spAutoFit/>
          </a:bodyPr>
          <a:p>
            <a:pPr algn="ctr"/>
            <a:endParaRPr lang="en-US" sz="6800" b="1" dirty="0" smtClean="0">
              <a:solidFill>
                <a:schemeClr val="tx2"/>
              </a:solidFill>
              <a:latin typeface="Arimo" panose="020B0604020202020204" pitchFamily="34" charset="0"/>
            </a:endParaRPr>
          </a:p>
          <a:p>
            <a:pPr algn="ctr"/>
            <a:r>
              <a:rPr lang="x-none" altLang="en-US" sz="6800" b="1" dirty="0" smtClean="0">
                <a:solidFill>
                  <a:schemeClr val="tx2"/>
                </a:solidFill>
                <a:latin typeface="Arimo" panose="020B0604020202020204" pitchFamily="34" charset="0"/>
              </a:rPr>
              <a:t>INFORMATION</a:t>
            </a:r>
            <a:endParaRPr lang="x-none" altLang="en-US" sz="6800" b="1" dirty="0" smtClean="0">
              <a:solidFill>
                <a:schemeClr val="tx2"/>
              </a:solidFill>
              <a:latin typeface="Arimo" panose="020B0604020202020204" pitchFamily="34" charset="0"/>
            </a:endParaRPr>
          </a:p>
        </p:txBody>
      </p:sp>
      <p:sp>
        <p:nvSpPr>
          <p:cNvPr id="13" name="TextBox 12"/>
          <p:cNvSpPr txBox="1"/>
          <p:nvPr/>
        </p:nvSpPr>
        <p:spPr>
          <a:xfrm>
            <a:off x="24765" y="2064385"/>
            <a:ext cx="8891905" cy="4897755"/>
          </a:xfrm>
          <a:prstGeom prst="rect">
            <a:avLst/>
          </a:prstGeom>
          <a:solidFill>
            <a:schemeClr val="bg2">
              <a:alpha val="75000"/>
            </a:schemeClr>
          </a:solidFill>
        </p:spPr>
        <p:txBody>
          <a:bodyPr wrap="square" rtlCol="0" anchor="ctr">
            <a:noAutofit/>
          </a:bodyPr>
          <a:p>
            <a:pPr algn="ctr"/>
            <a:r>
              <a:rPr lang="en-US" sz="6800" b="1" dirty="0" smtClean="0">
                <a:solidFill>
                  <a:schemeClr val="tx2"/>
                </a:solidFill>
                <a:latin typeface="Arimo" panose="020B0604020202020204" pitchFamily="34" charset="0"/>
              </a:rPr>
              <a:t>SIGNAL</a:t>
            </a:r>
            <a:endParaRPr lang="en-US" sz="6800" b="1" dirty="0" smtClean="0">
              <a:solidFill>
                <a:schemeClr val="tx2"/>
              </a:solidFill>
              <a:latin typeface="Arimo" panose="020B0604020202020204" pitchFamily="34" charset="0"/>
            </a:endParaRPr>
          </a:p>
        </p:txBody>
      </p:sp>
      <p:cxnSp>
        <p:nvCxnSpPr>
          <p:cNvPr id="2" name="Straight Arrow Connector 1"/>
          <p:cNvCxnSpPr/>
          <p:nvPr/>
        </p:nvCxnSpPr>
        <p:spPr bwMode="auto">
          <a:xfrm rot="5400000" flipH="1" flipV="1">
            <a:off x="3658394" y="3047206"/>
            <a:ext cx="1524000" cy="1588"/>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cxnSp>
        <p:nvCxnSpPr>
          <p:cNvPr id="3" name="Straight Arrow Connector 2"/>
          <p:cNvCxnSpPr/>
          <p:nvPr/>
        </p:nvCxnSpPr>
        <p:spPr bwMode="auto">
          <a:xfrm rot="16200000" flipH="1">
            <a:off x="4420394" y="3047206"/>
            <a:ext cx="1524000" cy="1588"/>
          </a:xfrm>
          <a:prstGeom prst="straightConnector1">
            <a:avLst/>
          </a:prstGeom>
          <a:solidFill>
            <a:schemeClr val="accent1"/>
          </a:solidFill>
          <a:ln w="107950" cap="flat" cmpd="sng" algn="ctr">
            <a:solidFill>
              <a:srgbClr val="000000"/>
            </a:solidFill>
            <a:prstDash val="solid"/>
            <a:round/>
            <a:headEnd type="none" w="med" len="med"/>
            <a:tailEnd type="arrow" w="med" len="med"/>
          </a:ln>
          <a:effectLst/>
        </p:spPr>
      </p:cxnSp>
      <p:sp>
        <p:nvSpPr>
          <p:cNvPr id="7" name="Text Box 6"/>
          <p:cNvSpPr txBox="1"/>
          <p:nvPr/>
        </p:nvSpPr>
        <p:spPr>
          <a:xfrm>
            <a:off x="5915025" y="2717800"/>
            <a:ext cx="1749425" cy="579120"/>
          </a:xfrm>
          <a:prstGeom prst="rect">
            <a:avLst/>
          </a:prstGeom>
          <a:noFill/>
        </p:spPr>
        <p:txBody>
          <a:bodyPr wrap="none" rtlCol="0">
            <a:spAutoFit/>
          </a:bodyPr>
          <a:p>
            <a:r>
              <a:rPr lang="x-none" altLang="en-US" sz="3200" b="1" i="1">
                <a:solidFill>
                  <a:schemeClr val="tx2"/>
                </a:solidFill>
              </a:rPr>
              <a:t>Variable</a:t>
            </a:r>
            <a:endParaRPr lang="x-none" altLang="en-US" sz="3200" b="1" i="1">
              <a:solidFill>
                <a:schemeClr val="tx2"/>
              </a:solidFill>
            </a:endParaRPr>
          </a:p>
        </p:txBody>
      </p:sp>
      <p:sp>
        <p:nvSpPr>
          <p:cNvPr id="9" name="Text Box 8"/>
          <p:cNvSpPr txBox="1"/>
          <p:nvPr/>
        </p:nvSpPr>
        <p:spPr>
          <a:xfrm>
            <a:off x="1676400" y="2743200"/>
            <a:ext cx="2057400" cy="579120"/>
          </a:xfrm>
          <a:prstGeom prst="rect">
            <a:avLst/>
          </a:prstGeom>
          <a:noFill/>
        </p:spPr>
        <p:txBody>
          <a:bodyPr wrap="none" rtlCol="0">
            <a:spAutoFit/>
          </a:bodyPr>
          <a:p>
            <a:r>
              <a:rPr lang="x-none" altLang="en-US" sz="3200" b="1" i="1">
                <a:solidFill>
                  <a:schemeClr val="tx2"/>
                </a:solidFill>
              </a:rPr>
              <a:t>Uncertain</a:t>
            </a:r>
            <a:endParaRPr lang="x-none" altLang="en-US" sz="3200" b="1" i="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F7B6E4B8-3581-4EBC-9FE4-0D48241C9678}" type="slidenum">
              <a:rPr lang="en-US"/>
            </a:fld>
            <a:endParaRPr lang="en-US"/>
          </a:p>
        </p:txBody>
      </p:sp>
      <p:pic>
        <p:nvPicPr>
          <p:cNvPr id="3" name="Content Placeholder 4"/>
          <p:cNvPicPr>
            <a:picLocks noChangeAspect="1"/>
          </p:cNvPicPr>
          <p:nvPr/>
        </p:nvPicPr>
        <p:blipFill>
          <a:blip r:embed="rId1">
            <a:extLst>
              <a:ext uri="{28A0092B-C50C-407E-A947-70E740481C1C}">
                <a14:useLocalDpi xmlns:a14="http://schemas.microsoft.com/office/drawing/2010/main" val="0"/>
              </a:ext>
            </a:extLst>
          </a:blip>
          <a:srcRect b="167"/>
          <a:stretch>
            <a:fillRect/>
          </a:stretch>
        </p:blipFill>
        <p:spPr>
          <a:xfrm>
            <a:off x="1828800" y="1371600"/>
            <a:ext cx="5830570" cy="3855085"/>
          </a:xfrm>
          <a:prstGeom prst="rect">
            <a:avLst/>
          </a:prstGeom>
        </p:spPr>
      </p:pic>
      <p:cxnSp>
        <p:nvCxnSpPr>
          <p:cNvPr id="8" name="Straight Arrow Connector 7"/>
          <p:cNvCxnSpPr/>
          <p:nvPr/>
        </p:nvCxnSpPr>
        <p:spPr bwMode="auto">
          <a:xfrm>
            <a:off x="5868670" y="1853565"/>
            <a:ext cx="0" cy="1525905"/>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7" name="TextBox 6"/>
          <p:cNvSpPr txBox="1"/>
          <p:nvPr/>
        </p:nvSpPr>
        <p:spPr>
          <a:xfrm>
            <a:off x="228600" y="6320135"/>
            <a:ext cx="5573761" cy="461665"/>
          </a:xfrm>
          <a:prstGeom prst="rect">
            <a:avLst/>
          </a:prstGeom>
          <a:noFill/>
        </p:spPr>
        <p:txBody>
          <a:bodyPr wrap="none" rtlCol="0">
            <a:spAutoFit/>
          </a:bodyPr>
          <a:p>
            <a:r>
              <a:rPr lang="en-US" dirty="0" smtClean="0"/>
              <a:t>[Newman, Clouse, and Burnham, 2001]</a:t>
            </a:r>
            <a:endParaRPr lang="en-US" dirty="0"/>
          </a:p>
        </p:txBody>
      </p:sp>
      <p:sp>
        <p:nvSpPr>
          <p:cNvPr id="4" name="Text Box 3"/>
          <p:cNvSpPr txBox="1"/>
          <p:nvPr/>
        </p:nvSpPr>
        <p:spPr>
          <a:xfrm>
            <a:off x="2936875" y="5207000"/>
            <a:ext cx="3806825" cy="398780"/>
          </a:xfrm>
          <a:prstGeom prst="rect">
            <a:avLst/>
          </a:prstGeom>
          <a:noFill/>
        </p:spPr>
        <p:txBody>
          <a:bodyPr wrap="none" rtlCol="0">
            <a:spAutoFit/>
          </a:bodyPr>
          <a:p>
            <a:r>
              <a:rPr lang="en-US" altLang="en-US" sz="2000">
                <a:solidFill>
                  <a:schemeClr val="tx2"/>
                </a:solidFill>
              </a:rPr>
              <a:t>Spectral center of gravity (COG)</a:t>
            </a:r>
            <a:endParaRPr lang="en-US" altLang="en-US" sz="200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Thomas_Bayes.gif"/>
          <p:cNvPicPr>
            <a:picLocks noGrp="1" noChangeAspect="1"/>
          </p:cNvPicPr>
          <p:nvPr>
            <p:ph idx="1"/>
          </p:nvPr>
        </p:nvPicPr>
        <p:blipFill>
          <a:blip r:embed="rId1">
            <a:extLst>
              <a:ext uri="{28A0092B-C50C-407E-A947-70E740481C1C}">
                <a14:useLocalDpi xmlns:a14="http://schemas.microsoft.com/office/drawing/2010/main" val="0"/>
              </a:ext>
            </a:extLst>
          </a:blip>
          <a:srcRect l="-51279" r="-51279"/>
          <a:stretch>
            <a:fillRect/>
          </a:stretch>
        </p:blipFill>
        <p:spPr>
          <a:xfrm>
            <a:off x="-1905000" y="76200"/>
            <a:ext cx="12954000" cy="6858000"/>
          </a:xfrm>
        </p:spPr>
      </p:pic>
      <p:sp>
        <p:nvSpPr>
          <p:cNvPr id="4" name="Slide Number Placeholder 3"/>
          <p:cNvSpPr>
            <a:spLocks noGrp="1"/>
          </p:cNvSpPr>
          <p:nvPr>
            <p:ph type="sldNum" sz="quarter" idx="12"/>
          </p:nvPr>
        </p:nvSpPr>
        <p:spPr/>
        <p:txBody>
          <a:bodyPr/>
          <a:lstStyle/>
          <a:p>
            <a:fld id="{5F80C8D4-EBF1-459B-B948-4CDFA6C62824}" type="slidenum">
              <a:rPr lang="en-US" smtClean="0"/>
            </a:fld>
            <a:endParaRPr lang="en-US"/>
          </a:p>
        </p:txBody>
      </p:sp>
      <p:sp>
        <p:nvSpPr>
          <p:cNvPr id="3" name="Oval Callout 2"/>
          <p:cNvSpPr/>
          <p:nvPr/>
        </p:nvSpPr>
        <p:spPr bwMode="auto">
          <a:xfrm>
            <a:off x="-228600" y="1066800"/>
            <a:ext cx="3962400" cy="1600200"/>
          </a:xfrm>
          <a:prstGeom prst="wedgeEllipseCallout">
            <a:avLst>
              <a:gd name="adj1" fmla="val 59903"/>
              <a:gd name="adj2" fmla="val 48327"/>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smtClean="0">
                <a:ln>
                  <a:noFill/>
                </a:ln>
                <a:solidFill>
                  <a:schemeClr val="bg2"/>
                </a:solidFill>
                <a:effectLst/>
                <a:latin typeface="Arimo" panose="020B0604020202020204" pitchFamily="34" charset="0"/>
                <a:ea typeface="MS PGothic" pitchFamily="124" charset="-128"/>
                <a:cs typeface="MS PGothic" pitchFamily="124" charset="-128"/>
              </a:rPr>
              <a:t>It’s inference under uncertainty</a:t>
            </a:r>
            <a:endParaRPr kumimoji="0" lang="en-US" sz="2400" b="1" i="0" u="none" strike="noStrike" cap="none" normalizeH="0" baseline="0" dirty="0">
              <a:ln>
                <a:noFill/>
              </a:ln>
              <a:solidFill>
                <a:schemeClr val="bg2"/>
              </a:solidFill>
              <a:effectLst/>
              <a:latin typeface="Arimo" panose="020B0604020202020204" pitchFamily="34" charset="0"/>
              <a:ea typeface="MS PGothic" pitchFamily="124" charset="-128"/>
              <a:cs typeface="MS PGothic" pitchFamily="124" charset="-128"/>
            </a:endParaRPr>
          </a:p>
        </p:txBody>
      </p:sp>
      <p:pic>
        <p:nvPicPr>
          <p:cNvPr id="16" name="Picture 15" descr="Bayes_sig_whi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99" y="2150533"/>
            <a:ext cx="1981200" cy="44026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
      <a:dk1>
        <a:srgbClr val="808080"/>
      </a:dk1>
      <a:lt1>
        <a:srgbClr val="D8D6C7"/>
      </a:lt1>
      <a:dk2>
        <a:srgbClr val="000000"/>
      </a:dk2>
      <a:lt2>
        <a:srgbClr val="FFFFFF"/>
      </a:lt2>
      <a:accent1>
        <a:srgbClr val="BBE0E3"/>
      </a:accent1>
      <a:accent2>
        <a:srgbClr val="333399"/>
      </a:accent2>
      <a:accent3>
        <a:srgbClr val="AAAAAA"/>
      </a:accent3>
      <a:accent4>
        <a:srgbClr val="B8B7AA"/>
      </a:accent4>
      <a:accent5>
        <a:srgbClr val="DAEDEF"/>
      </a:accent5>
      <a:accent6>
        <a:srgbClr val="2D2D8A"/>
      </a:accent6>
      <a:hlink>
        <a:srgbClr val="009999"/>
      </a:hlink>
      <a:folHlink>
        <a:srgbClr val="99CC00"/>
      </a:folHlink>
    </a:clrScheme>
    <a:fontScheme name="Blank Presentation">
      <a:majorFont>
        <a:latin typeface="Arimo"/>
        <a:ea typeface="ＭＳ Ｐゴシック"/>
        <a:cs typeface="ＭＳ Ｐゴシック"/>
      </a:majorFont>
      <a:minorFont>
        <a:latin typeface="Arimo"/>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mo" panose="020B0604020202020204" pitchFamily="34" charset="0"/>
            <a:ea typeface="MS PGothic" pitchFamily="124" charset="-128"/>
            <a:cs typeface="MS PGothic" pitchFamily="12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808080"/>
        </a:dk1>
        <a:lt1>
          <a:srgbClr val="D8D8D8"/>
        </a:lt1>
        <a:dk2>
          <a:srgbClr val="000000"/>
        </a:dk2>
        <a:lt2>
          <a:srgbClr val="FFFFFF"/>
        </a:lt2>
        <a:accent1>
          <a:srgbClr val="BBE0E3"/>
        </a:accent1>
        <a:accent2>
          <a:srgbClr val="333399"/>
        </a:accent2>
        <a:accent3>
          <a:srgbClr val="AAAAAA"/>
        </a:accent3>
        <a:accent4>
          <a:srgbClr val="B8B8B8"/>
        </a:accent4>
        <a:accent5>
          <a:srgbClr val="DAEDEF"/>
        </a:accent5>
        <a:accent6>
          <a:srgbClr val="2D2D8A"/>
        </a:accent6>
        <a:hlink>
          <a:srgbClr val="009999"/>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5586</Words>
  <Application>WPS Presentation</Application>
  <PresentationFormat>On-screen Show (4:3)</PresentationFormat>
  <Paragraphs>414</Paragraphs>
  <Slides>43</Slides>
  <Notes>123</Notes>
  <HiddenSlides>26</HiddenSlides>
  <MMClips>6</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43</vt:i4>
      </vt:variant>
    </vt:vector>
  </HeadingPairs>
  <TitlesOfParts>
    <vt:vector size="54" baseType="lpstr">
      <vt:lpstr>Arial</vt:lpstr>
      <vt:lpstr>SimSun</vt:lpstr>
      <vt:lpstr>Wingdings</vt:lpstr>
      <vt:lpstr>Arimo</vt:lpstr>
      <vt:lpstr>MS PGothic</vt:lpstr>
      <vt:lpstr>Monospace</vt:lpstr>
      <vt:lpstr>Helvetica</vt:lpstr>
      <vt:lpstr>微软雅黑</vt:lpstr>
      <vt:lpstr>Arial Unicode MS</vt:lpstr>
      <vt:lpstr>Times New Roman</vt:lpstr>
      <vt:lpstr>Blank Presentation</vt:lpstr>
      <vt:lpstr>Making sense of a variable but structured world </vt:lpstr>
      <vt:lpstr>Perception is hard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Inference under uncertainty</vt:lpstr>
      <vt:lpstr>PowerPoint 演示文稿</vt:lpstr>
      <vt:lpstr>Coping with variation</vt:lpstr>
      <vt:lpstr>PowerPoint 演示文稿</vt:lpstr>
      <vt:lpstr>Distributional learning</vt:lpstr>
      <vt:lpstr>PowerPoint 演示文稿</vt:lpstr>
      <vt:lpstr>PowerPoint 演示文稿</vt:lpstr>
      <vt:lpstr>Recalibration</vt:lpstr>
      <vt:lpstr>Model of recalibration [Data: Vroomen et al. 2007; Model: Kleinschmidt &amp; Jaeger 2015]</vt:lpstr>
      <vt:lpstr>But what is distributional learning?</vt:lpstr>
      <vt:lpstr>PowerPoint 演示文稿</vt:lpstr>
      <vt:lpstr>But what is distributional learning?</vt:lpstr>
      <vt:lpstr>PowerPoint 演示文稿</vt:lpstr>
      <vt:lpstr>PowerPoint 演示文稿</vt:lpstr>
      <vt:lpstr>Where do you get the prior?</vt:lpstr>
      <vt:lpstr>PowerPoint 演示文稿</vt:lpstr>
      <vt:lpstr>PowerPoint 演示文稿</vt:lpstr>
      <vt:lpstr>PowerPoint 演示文稿</vt:lpstr>
      <vt:lpstr>PowerPoint 演示文稿</vt:lpstr>
      <vt:lpstr>PowerPoint 演示文稿</vt:lpstr>
      <vt:lpstr>PowerPoint 演示文稿</vt:lpstr>
      <vt:lpstr>Prior is a prediction</vt:lpstr>
      <vt:lpstr>Prior beliefs constrain adaptation</vt:lpstr>
      <vt:lpstr>Prior beliefs constrain adaptation</vt:lpstr>
      <vt:lpstr>Looking ahead</vt:lpstr>
      <vt:lpstr>What is a context?</vt:lpstr>
      <vt:lpstr>Looking for contexts: spatial recall</vt:lpstr>
      <vt:lpstr>Looking for contexts: task </vt:lpstr>
      <vt:lpstr>Looking for contexts: model</vt:lpstr>
      <vt:lpstr>Looking for contexts: inferred contexts</vt:lpstr>
      <vt:lpstr>Looking for contexts: behavior vs. model</vt:lpstr>
      <vt:lpstr>Looking for contexts</vt:lpstr>
      <vt:lpstr>PowerPoint 演示文稿</vt:lpstr>
    </vt:vector>
  </TitlesOfParts>
  <Company>David Kleinschmidt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PHONETIC CATEGORIES BY LEARNING A LEXICON</dc:title>
  <dc:creator>David Kleinschmidt</dc:creator>
  <cp:lastModifiedBy>dave</cp:lastModifiedBy>
  <cp:revision>1686</cp:revision>
  <dcterms:created xsi:type="dcterms:W3CDTF">2020-12-08T15:50:18Z</dcterms:created>
  <dcterms:modified xsi:type="dcterms:W3CDTF">2020-12-08T15:50:18Z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ies>
</file>